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258" r:id="rId4"/>
    <p:sldId id="260" r:id="rId5"/>
    <p:sldId id="262" r:id="rId6"/>
    <p:sldId id="294" r:id="rId7"/>
    <p:sldId id="261" r:id="rId8"/>
    <p:sldId id="257" r:id="rId9"/>
    <p:sldId id="263" r:id="rId10"/>
    <p:sldId id="271" r:id="rId11"/>
    <p:sldId id="264" r:id="rId12"/>
    <p:sldId id="265" r:id="rId13"/>
    <p:sldId id="266" r:id="rId14"/>
    <p:sldId id="269" r:id="rId15"/>
    <p:sldId id="270" r:id="rId16"/>
    <p:sldId id="268" r:id="rId17"/>
    <p:sldId id="267" r:id="rId18"/>
    <p:sldId id="289" r:id="rId19"/>
    <p:sldId id="288" r:id="rId20"/>
    <p:sldId id="277" r:id="rId21"/>
    <p:sldId id="275" r:id="rId22"/>
    <p:sldId id="276" r:id="rId23"/>
    <p:sldId id="280" r:id="rId24"/>
    <p:sldId id="278" r:id="rId25"/>
    <p:sldId id="279" r:id="rId26"/>
    <p:sldId id="290" r:id="rId27"/>
    <p:sldId id="291" r:id="rId28"/>
    <p:sldId id="274" r:id="rId29"/>
    <p:sldId id="272" r:id="rId30"/>
    <p:sldId id="295" r:id="rId31"/>
    <p:sldId id="292" r:id="rId32"/>
    <p:sldId id="293" r:id="rId33"/>
    <p:sldId id="285" r:id="rId34"/>
    <p:sldId id="283" r:id="rId35"/>
    <p:sldId id="284" r:id="rId36"/>
    <p:sldId id="281" r:id="rId37"/>
    <p:sldId id="282" r:id="rId38"/>
    <p:sldId id="287" r:id="rId39"/>
    <p:sldId id="286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624" y="-33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2F5BF-83AD-4C6C-9A5B-C8C944824E49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F2313-CE8B-49A6-98B5-7100FDD91D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1" y="4400553"/>
            <a:ext cx="5486400" cy="360044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5801" y="4400553"/>
            <a:ext cx="5486400" cy="360044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8181" y="1143549"/>
            <a:ext cx="4881640" cy="308553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1" y="4400553"/>
            <a:ext cx="5486400" cy="360044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248-7AFE-43C8-B3B0-2B5C089140B4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83E5B-2D2A-4B46-9E94-D2CF0A4AB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248-7AFE-43C8-B3B0-2B5C089140B4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83E5B-2D2A-4B46-9E94-D2CF0A4AB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248-7AFE-43C8-B3B0-2B5C089140B4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83E5B-2D2A-4B46-9E94-D2CF0A4AB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248-7AFE-43C8-B3B0-2B5C089140B4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83E5B-2D2A-4B46-9E94-D2CF0A4AB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83EA3-F70F-4CDE-9DA9-69B0B38840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248-7AFE-43C8-B3B0-2B5C089140B4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83E5B-2D2A-4B46-9E94-D2CF0A4AB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248-7AFE-43C8-B3B0-2B5C089140B4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83E5B-2D2A-4B46-9E94-D2CF0A4AB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248-7AFE-43C8-B3B0-2B5C089140B4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83E5B-2D2A-4B46-9E94-D2CF0A4AB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248-7AFE-43C8-B3B0-2B5C089140B4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83E5B-2D2A-4B46-9E94-D2CF0A4AB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248-7AFE-43C8-B3B0-2B5C089140B4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83E5B-2D2A-4B46-9E94-D2CF0A4AB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248-7AFE-43C8-B3B0-2B5C089140B4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83E5B-2D2A-4B46-9E94-D2CF0A4AB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248-7AFE-43C8-B3B0-2B5C089140B4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83E5B-2D2A-4B46-9E94-D2CF0A4AB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C3248-7AFE-43C8-B3B0-2B5C089140B4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83E5B-2D2A-4B46-9E94-D2CF0A4AB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50017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Организация производства и заготовки кормов, а также их использования в сельскохозяйственных предприятиях Оренбургской области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4714884"/>
            <a:ext cx="6400800" cy="175260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Мустафин </a:t>
            </a:r>
            <a:r>
              <a:rPr lang="ru-RU" sz="2400" dirty="0" smtClean="0">
                <a:solidFill>
                  <a:schemeClr val="tx1"/>
                </a:solidFill>
              </a:rPr>
              <a:t>Рамис Зуфарович </a:t>
            </a:r>
            <a:r>
              <a:rPr lang="ru-RU" sz="2400" dirty="0">
                <a:solidFill>
                  <a:schemeClr val="tx1"/>
                </a:solidFill>
              </a:rPr>
              <a:t>- кандидат биологических наук, доцент, заведующий кафедрой технологии производства и переработки продукции животноводства ФГБОУ ВО Оренбургский ГАУ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12305" t="14648" r="10937" b="14306"/>
          <a:stretch>
            <a:fillRect/>
          </a:stretch>
        </p:blipFill>
        <p:spPr bwMode="auto">
          <a:xfrm>
            <a:off x="0" y="0"/>
            <a:ext cx="9144000" cy="677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12890" t="14648" r="10937" b="14306"/>
          <a:stretch>
            <a:fillRect/>
          </a:stretch>
        </p:blipFill>
        <p:spPr bwMode="auto">
          <a:xfrm>
            <a:off x="0" y="0"/>
            <a:ext cx="91911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/>
          <a:srcRect l="13476" t="23437" r="33789" b="36280"/>
          <a:stretch>
            <a:fillRect/>
          </a:stretch>
        </p:blipFill>
        <p:spPr bwMode="auto">
          <a:xfrm>
            <a:off x="0" y="0"/>
            <a:ext cx="5844895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/>
          <a:srcRect l="15429" t="27295" r="30664" b="28760"/>
          <a:stretch>
            <a:fillRect/>
          </a:stretch>
        </p:blipFill>
        <p:spPr bwMode="auto">
          <a:xfrm>
            <a:off x="3714744" y="3317180"/>
            <a:ext cx="5429256" cy="354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/>
          <a:srcRect l="12890" t="16113" r="12695" b="1503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/>
          <a:srcRect l="12890" t="14648" r="11523" b="14306"/>
          <a:stretch>
            <a:fillRect/>
          </a:stretch>
        </p:blipFill>
        <p:spPr bwMode="auto">
          <a:xfrm>
            <a:off x="0" y="0"/>
            <a:ext cx="9144000" cy="687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19580" t="24902" r="27929" b="26025"/>
          <a:stretch>
            <a:fillRect/>
          </a:stretch>
        </p:blipFill>
        <p:spPr bwMode="auto">
          <a:xfrm>
            <a:off x="0" y="0"/>
            <a:ext cx="91696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13476" t="22705" r="27929" b="24560"/>
          <a:stretch>
            <a:fillRect/>
          </a:stretch>
        </p:blipFill>
        <p:spPr bwMode="auto">
          <a:xfrm>
            <a:off x="0" y="0"/>
            <a:ext cx="91281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7052" t="22864" r="17207" b="25171"/>
          <a:stretch>
            <a:fillRect/>
          </a:stretch>
        </p:blipFill>
        <p:spPr bwMode="auto">
          <a:xfrm>
            <a:off x="0" y="0"/>
            <a:ext cx="485775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 l="9647" t="6054" r="3418" b="25401"/>
          <a:stretch>
            <a:fillRect/>
          </a:stretch>
        </p:blipFill>
        <p:spPr bwMode="auto">
          <a:xfrm>
            <a:off x="4500562" y="142852"/>
            <a:ext cx="4643438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571604" y="6334780"/>
            <a:ext cx="6038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Силосно-сенажные траншеи и бурты </a:t>
            </a:r>
            <a:endParaRPr lang="ru-RU" sz="2800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 l="3516" t="15942" r="5175" b="19238"/>
          <a:stretch>
            <a:fillRect/>
          </a:stretch>
        </p:blipFill>
        <p:spPr bwMode="auto">
          <a:xfrm>
            <a:off x="1785918" y="3071810"/>
            <a:ext cx="5715040" cy="324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4297" t="4956" r="1660" b="7153"/>
          <a:stretch>
            <a:fillRect/>
          </a:stretch>
        </p:blipFill>
        <p:spPr bwMode="auto">
          <a:xfrm>
            <a:off x="0" y="0"/>
            <a:ext cx="4395191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l="4297" t="13745" r="6933" b="20337"/>
          <a:stretch>
            <a:fillRect/>
          </a:stretch>
        </p:blipFill>
        <p:spPr bwMode="auto">
          <a:xfrm>
            <a:off x="1571604" y="3214662"/>
            <a:ext cx="61329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 l="29277" t="29126" r="20996" b="29126"/>
          <a:stretch>
            <a:fillRect/>
          </a:stretch>
        </p:blipFill>
        <p:spPr bwMode="auto">
          <a:xfrm>
            <a:off x="4357686" y="0"/>
            <a:ext cx="4786314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1571604" y="3643314"/>
            <a:ext cx="60483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Хранение </a:t>
            </a:r>
            <a:r>
              <a:rPr lang="ru-RU" sz="2800" b="1" dirty="0" smtClean="0"/>
              <a:t>силоса в </a:t>
            </a:r>
            <a:r>
              <a:rPr lang="ru-RU" sz="2800" b="1" dirty="0" smtClean="0"/>
              <a:t>рукавах </a:t>
            </a:r>
            <a:r>
              <a:rPr lang="ru-RU" sz="2800" b="1" dirty="0" smtClean="0"/>
              <a:t>и рулонах</a:t>
            </a:r>
            <a:endParaRPr lang="ru-RU" sz="28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12890" t="14648" r="11523" b="14306"/>
          <a:stretch>
            <a:fillRect/>
          </a:stretch>
        </p:blipFill>
        <p:spPr bwMode="auto">
          <a:xfrm>
            <a:off x="0" y="0"/>
            <a:ext cx="9215502" cy="6929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285860"/>
            <a:ext cx="8229600" cy="3297238"/>
          </a:xfrm>
        </p:spPr>
        <p:txBody>
          <a:bodyPr>
            <a:normAutofit/>
          </a:bodyPr>
          <a:lstStyle/>
          <a:p>
            <a:r>
              <a:rPr lang="ru-RU" dirty="0"/>
              <a:t>Значение кормов и технологии их производства для сельскохозяйственной отрасли Оренбургской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l="14062" t="15381" r="12500" b="15771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13476" t="16113" r="12695" b="14306"/>
          <a:stretch>
            <a:fillRect/>
          </a:stretch>
        </p:blipFill>
        <p:spPr bwMode="auto">
          <a:xfrm>
            <a:off x="0" y="0"/>
            <a:ext cx="9144000" cy="689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 l="12891" t="21973" r="28043" b="23095"/>
          <a:stretch>
            <a:fillRect/>
          </a:stretch>
        </p:blipFill>
        <p:spPr bwMode="auto">
          <a:xfrm>
            <a:off x="0" y="0"/>
            <a:ext cx="8929718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 l="13136" t="21973" r="27929" b="23095"/>
          <a:stretch>
            <a:fillRect/>
          </a:stretch>
        </p:blipFill>
        <p:spPr bwMode="auto">
          <a:xfrm>
            <a:off x="0" y="0"/>
            <a:ext cx="91971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 l="14648" t="23437" r="29101" b="2456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691" t="12646" r="6933" b="13745"/>
          <a:stretch>
            <a:fillRect/>
          </a:stretch>
        </p:blipFill>
        <p:spPr bwMode="auto">
          <a:xfrm>
            <a:off x="500034" y="928670"/>
            <a:ext cx="8229231" cy="574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Концентрированные корма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2"/>
          <a:srcRect l="14649" t="24170" r="30273" b="24561"/>
          <a:stretch>
            <a:fillRect/>
          </a:stretch>
        </p:blipFill>
        <p:spPr bwMode="auto">
          <a:xfrm>
            <a:off x="-1" y="0"/>
            <a:ext cx="92093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l="16406" t="16113" r="12695" b="17236"/>
          <a:stretch>
            <a:fillRect/>
          </a:stretch>
        </p:blipFill>
        <p:spPr bwMode="auto">
          <a:xfrm>
            <a:off x="0" y="-1"/>
            <a:ext cx="9144000" cy="6876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857364"/>
            <a:ext cx="735811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/>
              <a:t>Оптимальное использование кормов в условиях Оренбургской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 bwMode="auto">
          <a:xfrm>
            <a:off x="611188" y="0"/>
            <a:ext cx="7950200" cy="6858000"/>
            <a:chOff x="2281" y="14436"/>
            <a:chExt cx="7200" cy="6132"/>
          </a:xfrm>
        </p:grpSpPr>
        <p:sp>
          <p:nvSpPr>
            <p:cNvPr id="37892" name="AutoShape 19"/>
            <p:cNvSpPr>
              <a:spLocks noChangeAspect="1" noChangeArrowheads="1" noTextEdit="1"/>
            </p:cNvSpPr>
            <p:nvPr/>
          </p:nvSpPr>
          <p:spPr bwMode="auto">
            <a:xfrm>
              <a:off x="2281" y="14436"/>
              <a:ext cx="7200" cy="61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893" name="AutoShape 18"/>
            <p:cNvSpPr>
              <a:spLocks noChangeArrowheads="1"/>
            </p:cNvSpPr>
            <p:nvPr/>
          </p:nvSpPr>
          <p:spPr bwMode="auto">
            <a:xfrm>
              <a:off x="3834" y="14854"/>
              <a:ext cx="4094" cy="836"/>
            </a:xfrm>
            <a:prstGeom prst="flowChartProcess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sz="2000" b="1" dirty="0">
                  <a:solidFill>
                    <a:srgbClr val="FFFF00"/>
                  </a:solidFill>
                  <a:cs typeface="Times New Roman" pitchFamily="18" charset="0"/>
                </a:rPr>
                <a:t>Для получения удоя 20 кг при кормлении коров</a:t>
              </a:r>
              <a:endParaRPr lang="ru-RU" sz="2000" dirty="0">
                <a:solidFill>
                  <a:srgbClr val="FFFF00"/>
                </a:solidFill>
              </a:endParaRPr>
            </a:p>
          </p:txBody>
        </p:sp>
        <p:sp>
          <p:nvSpPr>
            <p:cNvPr id="37894" name="Rectangle 17"/>
            <p:cNvSpPr>
              <a:spLocks noChangeArrowheads="1"/>
            </p:cNvSpPr>
            <p:nvPr/>
          </p:nvSpPr>
          <p:spPr bwMode="auto">
            <a:xfrm>
              <a:off x="3693" y="17641"/>
              <a:ext cx="4376" cy="55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sz="2000" b="1" dirty="0">
                  <a:solidFill>
                    <a:srgbClr val="FF0000"/>
                  </a:solidFill>
                  <a:cs typeface="Times New Roman" pitchFamily="18" charset="0"/>
                </a:rPr>
                <a:t>Расход концентрированных кормов </a:t>
              </a:r>
              <a:endParaRPr lang="ru-RU" sz="2000" b="1" dirty="0" smtClean="0">
                <a:solidFill>
                  <a:srgbClr val="FF0000"/>
                </a:solidFill>
                <a:cs typeface="Times New Roman" pitchFamily="18" charset="0"/>
              </a:endParaRPr>
            </a:p>
            <a:p>
              <a:pPr algn="ctr" eaLnBrk="0" hangingPunct="0"/>
              <a:r>
                <a:rPr lang="ru-RU" sz="2000" b="1" dirty="0" smtClean="0">
                  <a:solidFill>
                    <a:srgbClr val="FF0000"/>
                  </a:solidFill>
                  <a:cs typeface="Times New Roman" pitchFamily="18" charset="0"/>
                </a:rPr>
                <a:t>на </a:t>
              </a:r>
              <a:r>
                <a:rPr lang="ru-RU" sz="2000" b="1" dirty="0">
                  <a:solidFill>
                    <a:srgbClr val="FF0000"/>
                  </a:solidFill>
                  <a:cs typeface="Times New Roman" pitchFamily="18" charset="0"/>
                </a:rPr>
                <a:t>1 кг молока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37895" name="Oval 16"/>
            <p:cNvSpPr>
              <a:spLocks noChangeArrowheads="1"/>
            </p:cNvSpPr>
            <p:nvPr/>
          </p:nvSpPr>
          <p:spPr bwMode="auto">
            <a:xfrm>
              <a:off x="3269" y="16248"/>
              <a:ext cx="1130" cy="1115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b="1" dirty="0" smtClean="0">
                  <a:solidFill>
                    <a:srgbClr val="FF0000"/>
                  </a:solidFill>
                  <a:cs typeface="Times New Roman" pitchFamily="18" charset="0"/>
                </a:rPr>
                <a:t>сено </a:t>
              </a:r>
              <a:r>
                <a:rPr lang="ru-RU" b="1" dirty="0">
                  <a:solidFill>
                    <a:srgbClr val="FF0000"/>
                  </a:solidFill>
                  <a:cs typeface="Times New Roman" pitchFamily="18" charset="0"/>
                </a:rPr>
                <a:t>I класса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37896" name="Oval 15"/>
            <p:cNvSpPr>
              <a:spLocks noChangeArrowheads="1"/>
            </p:cNvSpPr>
            <p:nvPr/>
          </p:nvSpPr>
          <p:spPr bwMode="auto">
            <a:xfrm>
              <a:off x="5528" y="16248"/>
              <a:ext cx="1129" cy="1115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b="1" dirty="0" smtClean="0">
                  <a:solidFill>
                    <a:srgbClr val="FF0000"/>
                  </a:solidFill>
                  <a:cs typeface="Times New Roman" pitchFamily="18" charset="0"/>
                </a:rPr>
                <a:t>сено </a:t>
              </a:r>
              <a:r>
                <a:rPr lang="ru-RU" b="1" dirty="0">
                  <a:solidFill>
                    <a:srgbClr val="FF0000"/>
                  </a:solidFill>
                  <a:cs typeface="Times New Roman" pitchFamily="18" charset="0"/>
                </a:rPr>
                <a:t>II класса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37897" name="Oval 14"/>
            <p:cNvSpPr>
              <a:spLocks noChangeArrowheads="1"/>
            </p:cNvSpPr>
            <p:nvPr/>
          </p:nvSpPr>
          <p:spPr bwMode="auto">
            <a:xfrm>
              <a:off x="7499" y="16214"/>
              <a:ext cx="1129" cy="1115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b="1" dirty="0" smtClean="0">
                  <a:solidFill>
                    <a:srgbClr val="FF0000"/>
                  </a:solidFill>
                  <a:cs typeface="Times New Roman" pitchFamily="18" charset="0"/>
                </a:rPr>
                <a:t>сено </a:t>
              </a:r>
              <a:r>
                <a:rPr lang="ru-RU" b="1" dirty="0">
                  <a:solidFill>
                    <a:srgbClr val="FF0000"/>
                  </a:solidFill>
                  <a:cs typeface="Times New Roman" pitchFamily="18" charset="0"/>
                </a:rPr>
                <a:t>III класса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37898" name="AutoShape 13"/>
            <p:cNvSpPr>
              <a:spLocks noChangeArrowheads="1"/>
            </p:cNvSpPr>
            <p:nvPr/>
          </p:nvSpPr>
          <p:spPr bwMode="auto">
            <a:xfrm>
              <a:off x="2987" y="18756"/>
              <a:ext cx="1311" cy="744"/>
            </a:xfrm>
            <a:prstGeom prst="flowChartPreparation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sz="2000" b="1" dirty="0">
                  <a:solidFill>
                    <a:srgbClr val="C00000"/>
                  </a:solidFill>
                  <a:cs typeface="Times New Roman" pitchFamily="18" charset="0"/>
                </a:rPr>
                <a:t>270 г</a:t>
              </a:r>
              <a:endParaRPr lang="ru-RU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37899" name="AutoShape 12"/>
            <p:cNvSpPr>
              <a:spLocks noChangeArrowheads="1"/>
            </p:cNvSpPr>
            <p:nvPr/>
          </p:nvSpPr>
          <p:spPr bwMode="auto">
            <a:xfrm>
              <a:off x="5387" y="18756"/>
              <a:ext cx="1312" cy="744"/>
            </a:xfrm>
            <a:prstGeom prst="flowChartPreparation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sz="2000" b="1" dirty="0">
                  <a:solidFill>
                    <a:srgbClr val="C00000"/>
                  </a:solidFill>
                  <a:cs typeface="Times New Roman" pitchFamily="18" charset="0"/>
                </a:rPr>
                <a:t>365 г</a:t>
              </a:r>
              <a:endParaRPr lang="ru-RU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37900" name="AutoShape 11"/>
            <p:cNvSpPr>
              <a:spLocks noChangeArrowheads="1"/>
            </p:cNvSpPr>
            <p:nvPr/>
          </p:nvSpPr>
          <p:spPr bwMode="auto">
            <a:xfrm>
              <a:off x="7694" y="18790"/>
              <a:ext cx="1312" cy="744"/>
            </a:xfrm>
            <a:prstGeom prst="flowChartPreparation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sz="2000" b="1" dirty="0">
                  <a:solidFill>
                    <a:srgbClr val="C00000"/>
                  </a:solidFill>
                  <a:cs typeface="Times New Roman" pitchFamily="18" charset="0"/>
                </a:rPr>
                <a:t>500 г</a:t>
              </a:r>
              <a:endParaRPr lang="ru-RU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37901" name="Line 10"/>
            <p:cNvSpPr>
              <a:spLocks noChangeShapeType="1"/>
            </p:cNvSpPr>
            <p:nvPr/>
          </p:nvSpPr>
          <p:spPr bwMode="auto">
            <a:xfrm>
              <a:off x="3975" y="17363"/>
              <a:ext cx="282" cy="2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02" name="Line 9"/>
            <p:cNvSpPr>
              <a:spLocks noChangeShapeType="1"/>
            </p:cNvSpPr>
            <p:nvPr/>
          </p:nvSpPr>
          <p:spPr bwMode="auto">
            <a:xfrm flipH="1">
              <a:off x="3834" y="18199"/>
              <a:ext cx="423" cy="55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03" name="Line 8"/>
            <p:cNvSpPr>
              <a:spLocks noChangeShapeType="1"/>
            </p:cNvSpPr>
            <p:nvPr/>
          </p:nvSpPr>
          <p:spPr bwMode="auto">
            <a:xfrm>
              <a:off x="6093" y="17363"/>
              <a:ext cx="0" cy="2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04" name="Line 7"/>
            <p:cNvSpPr>
              <a:spLocks noChangeShapeType="1"/>
            </p:cNvSpPr>
            <p:nvPr/>
          </p:nvSpPr>
          <p:spPr bwMode="auto">
            <a:xfrm>
              <a:off x="6093" y="18199"/>
              <a:ext cx="0" cy="55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05" name="Line 6"/>
            <p:cNvSpPr>
              <a:spLocks noChangeShapeType="1"/>
            </p:cNvSpPr>
            <p:nvPr/>
          </p:nvSpPr>
          <p:spPr bwMode="auto">
            <a:xfrm flipH="1">
              <a:off x="7787" y="17363"/>
              <a:ext cx="141" cy="2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06" name="Line 5"/>
            <p:cNvSpPr>
              <a:spLocks noChangeShapeType="1"/>
            </p:cNvSpPr>
            <p:nvPr/>
          </p:nvSpPr>
          <p:spPr bwMode="auto">
            <a:xfrm>
              <a:off x="7646" y="18199"/>
              <a:ext cx="706" cy="55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07" name="Line 4"/>
            <p:cNvSpPr>
              <a:spLocks noChangeShapeType="1"/>
            </p:cNvSpPr>
            <p:nvPr/>
          </p:nvSpPr>
          <p:spPr bwMode="auto">
            <a:xfrm flipV="1">
              <a:off x="3975" y="15690"/>
              <a:ext cx="1553" cy="5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08" name="Line 3"/>
            <p:cNvSpPr>
              <a:spLocks noChangeShapeType="1"/>
            </p:cNvSpPr>
            <p:nvPr/>
          </p:nvSpPr>
          <p:spPr bwMode="auto">
            <a:xfrm>
              <a:off x="6093" y="15690"/>
              <a:ext cx="0" cy="5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09" name="Line 2"/>
            <p:cNvSpPr>
              <a:spLocks noChangeShapeType="1"/>
            </p:cNvSpPr>
            <p:nvPr/>
          </p:nvSpPr>
          <p:spPr bwMode="auto">
            <a:xfrm>
              <a:off x="6799" y="15690"/>
              <a:ext cx="1129" cy="5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428596" y="714356"/>
            <a:ext cx="8439059" cy="224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ru-RU" sz="3600" b="1" i="0" u="sng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Прочная кормовая база </a:t>
            </a:r>
            <a:r>
              <a:rPr lang="ru-RU" sz="3600" b="0" i="0" u="sng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основа увеличения производства и повышения качества животноводческой продукции!</a:t>
            </a:r>
            <a:r>
              <a:rPr lang="ru-RU" sz="2880" b="0" i="0" u="sng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880" b="0" i="0" u="sng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321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696" y="3283557"/>
            <a:ext cx="4396154" cy="28479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291313" y="2953595"/>
            <a:ext cx="8604946" cy="3439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lang="ru-RU" sz="4400" b="0" i="0" u="sng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Молоко </a:t>
            </a:r>
            <a:endParaRPr lang="ru-RU" sz="4400" b="0" i="0" u="sng" strike="noStrike" cap="none" dirty="0" smtClean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lang="ru-RU" sz="4400" b="0" i="0" u="sng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</a:t>
            </a:r>
            <a:r>
              <a:rPr lang="ru-RU" sz="4400" b="0" i="0" u="sng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коровы на</a:t>
            </a:r>
            <a:endParaRPr/>
          </a:p>
          <a:p>
            <a:pPr marL="0" marR="0" lvl="0" indent="0" algn="r" rtl="0">
              <a:spcBef>
                <a:spcPts val="88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lang="ru-RU" sz="4400" b="0" i="0" u="sng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языке!</a:t>
            </a:r>
            <a:r>
              <a:rPr lang="ru-RU" sz="3600" b="0" i="0" u="sng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endParaRPr sz="3600" b="0" i="0" u="sng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0" i="0" u="sng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http://player.myshared.ru/62/1345916/slides/slide_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/>
          <a:srcRect l="13672" t="22900" r="28320" b="26562"/>
          <a:stretch>
            <a:fillRect/>
          </a:stretch>
        </p:blipFill>
        <p:spPr bwMode="auto">
          <a:xfrm>
            <a:off x="0" y="0"/>
            <a:ext cx="9122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Вебинар по животноводству 2020\Экструдированный кор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0"/>
            <a:ext cx="52510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6396335"/>
            <a:ext cx="71252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Прицепной кормосмеситель для смешивания кормов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F:\Открытая лекция 2018\Супермикс-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85728"/>
            <a:ext cx="7905773" cy="5929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Открытая лекция 2018\Мар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4393401" cy="292893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57224" y="3357562"/>
            <a:ext cx="2508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Мари-Микс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(Италия)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71670" y="0"/>
            <a:ext cx="46206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Импортные кормораздатчики-смесители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00760" y="6488668"/>
            <a:ext cx="2286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ИСКР-12 (Беларусь)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43570" y="3429000"/>
            <a:ext cx="3011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Оптимикс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(Швеция)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57224" y="6488668"/>
            <a:ext cx="2774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«Супермикс-7» (Венгрия)</a:t>
            </a:r>
            <a:endParaRPr lang="ru-RU" dirty="0"/>
          </a:p>
        </p:txBody>
      </p:sp>
      <p:pic>
        <p:nvPicPr>
          <p:cNvPr id="12291" name="Picture 3" descr="F:\Открытая лекция 2018\Оптимикс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0563" y="428604"/>
            <a:ext cx="4393437" cy="2928958"/>
          </a:xfrm>
          <a:prstGeom prst="rect">
            <a:avLst/>
          </a:prstGeom>
          <a:noFill/>
        </p:spPr>
      </p:pic>
      <p:pic>
        <p:nvPicPr>
          <p:cNvPr id="12292" name="Picture 4" descr="F:\Открытая лекция 2018\Супермикс-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978198"/>
            <a:ext cx="4357686" cy="2451198"/>
          </a:xfrm>
          <a:prstGeom prst="rect">
            <a:avLst/>
          </a:prstGeom>
          <a:noFill/>
        </p:spPr>
      </p:pic>
      <p:pic>
        <p:nvPicPr>
          <p:cNvPr id="12293" name="Picture 5" descr="F:\Открытая лекция 2018\ИСКР-1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3929066"/>
            <a:ext cx="4429124" cy="2738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571612"/>
            <a:ext cx="792961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/>
              <a:t>Меры государственной поддержки животноводческих фермерских хозяйств Оренбургской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 l="13476" t="21973" r="29333" b="23095"/>
          <a:stretch>
            <a:fillRect/>
          </a:stretch>
        </p:blipFill>
        <p:spPr bwMode="auto">
          <a:xfrm>
            <a:off x="500034" y="214290"/>
            <a:ext cx="8215338" cy="6312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12963" t="25725" r="27765" b="26901"/>
          <a:stretch>
            <a:fillRect/>
          </a:stretch>
        </p:blipFill>
        <p:spPr bwMode="auto">
          <a:xfrm>
            <a:off x="214282" y="214290"/>
            <a:ext cx="8772382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0298" y="2786058"/>
            <a:ext cx="6143668" cy="335758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Дополнительная информация:</a:t>
            </a:r>
            <a:br>
              <a:rPr lang="ru-RU" sz="3200" b="1" dirty="0" smtClean="0"/>
            </a:br>
            <a:r>
              <a:rPr lang="ru-RU" sz="3200" b="1" dirty="0" smtClean="0"/>
              <a:t>заведующий кафедрой технологии производства и переработки продукции животноводства, доцент </a:t>
            </a:r>
            <a:br>
              <a:rPr lang="ru-RU" sz="3200" b="1" dirty="0" smtClean="0"/>
            </a:br>
            <a:r>
              <a:rPr lang="ru-RU" sz="3200" b="1" dirty="0" smtClean="0"/>
              <a:t>Мустафин Рамис Зуфарович</a:t>
            </a:r>
            <a:br>
              <a:rPr lang="ru-RU" sz="3200" b="1" dirty="0" smtClean="0"/>
            </a:br>
            <a:r>
              <a:rPr lang="ru-RU" sz="3200" b="1" dirty="0" smtClean="0"/>
              <a:t>тел. +7-987-866-29-98</a:t>
            </a:r>
            <a:br>
              <a:rPr lang="ru-RU" sz="3200" b="1" dirty="0" smtClean="0"/>
            </a:br>
            <a:r>
              <a:rPr lang="en-US" sz="3200" b="1" dirty="0" smtClean="0"/>
              <a:t>E-mail</a:t>
            </a:r>
            <a:r>
              <a:rPr lang="ru-RU" sz="3200" b="1" dirty="0" smtClean="0"/>
              <a:t>:</a:t>
            </a:r>
            <a:r>
              <a:rPr lang="en-US" sz="3200" b="1" dirty="0" smtClean="0"/>
              <a:t> mustafinrz@mail.ru</a:t>
            </a: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19</a:t>
            </a:r>
            <a:endParaRPr lang="ru-RU" dirty="0"/>
          </a:p>
        </p:txBody>
      </p:sp>
      <p:pic>
        <p:nvPicPr>
          <p:cNvPr id="4" name="Picture 715" descr="Эмблем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3643306" cy="359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>
            <a:spLocks noGrp="1"/>
          </p:cNvSpPr>
          <p:nvPr>
            <p:ph type="title"/>
          </p:nvPr>
        </p:nvSpPr>
        <p:spPr>
          <a:xfrm>
            <a:off x="457200" y="1100517"/>
            <a:ext cx="8229600" cy="1351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40"/>
              <a:buFont typeface="Times New Roman"/>
              <a:buNone/>
            </a:pPr>
            <a:r>
              <a:rPr lang="ru-RU" sz="3240" b="0" i="0" u="none" strike="noStrike" cap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Некачественные корма являются причиной снижения продуктивности и качества продукции полученной от животных</a:t>
            </a:r>
            <a:endParaRPr sz="3240" b="0" i="0" u="none" strike="noStrike" cap="none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" name="Google Shape;129;p19"/>
          <p:cNvSpPr txBox="1">
            <a:spLocks noGrp="1"/>
          </p:cNvSpPr>
          <p:nvPr>
            <p:ph type="body" idx="1"/>
          </p:nvPr>
        </p:nvSpPr>
        <p:spPr>
          <a:xfrm>
            <a:off x="457200" y="2629912"/>
            <a:ext cx="5742544" cy="349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ru-RU" sz="32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Качество молока сказывается на изготовленном из него масле, сыре и других молочных продуктах </a:t>
            </a:r>
            <a:endParaRPr sz="3200" b="0" i="0" u="sng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0" name="Google Shape;13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0697" y="4153690"/>
            <a:ext cx="4780526" cy="2619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13086" t="22168" r="27734" b="22168"/>
          <a:stretch>
            <a:fillRect/>
          </a:stretch>
        </p:blipFill>
        <p:spPr bwMode="auto">
          <a:xfrm>
            <a:off x="30119" y="0"/>
            <a:ext cx="911388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1195132" y="1116702"/>
            <a:ext cx="7491667" cy="152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Times New Roman"/>
              <a:buNone/>
            </a:pPr>
            <a:r>
              <a:rPr lang="ru-RU" sz="324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 состава и технологии изготовления кормов зависит не только качество и безопасность продуктов животноводства, но главным образом здоровье животного!</a:t>
            </a:r>
            <a:r>
              <a:rPr lang="ru-RU" sz="321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217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321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5"/>
          <p:cNvSpPr txBox="1">
            <a:spLocks noGrp="1"/>
          </p:cNvSpPr>
          <p:nvPr>
            <p:ph type="body" idx="1"/>
          </p:nvPr>
        </p:nvSpPr>
        <p:spPr>
          <a:xfrm>
            <a:off x="457200" y="2565175"/>
            <a:ext cx="8229600" cy="3560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lang="ru-RU" sz="3200" b="0" i="0" u="sng" strike="noStrike" cap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Некачественные корма являются одним из основных факторов вызывающих алиментарные болезни</a:t>
            </a:r>
            <a:endParaRPr sz="3200" b="0" i="0" u="none" strike="noStrike" cap="none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3" name="Google Shape;10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5852" y="4071942"/>
            <a:ext cx="2479431" cy="262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9058" y="4071942"/>
            <a:ext cx="4314300" cy="2624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cf.ppt-online.org/files/slide/j/JhONl8YUkxmP3TLV0gCZ1fqI47epjM6SoFys5R/slide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12891" t="23438" r="27929" b="23095"/>
          <a:stretch>
            <a:fillRect/>
          </a:stretch>
        </p:blipFill>
        <p:spPr bwMode="auto">
          <a:xfrm>
            <a:off x="-38199" y="0"/>
            <a:ext cx="91919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l="12890" t="14648" r="11328" b="143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0" name="AutoShape 2" descr="https://cf3.ppt-online.org/files3/slide/s/SEUoNt07vPm8fr5xDwZeI3MHks1iQTKCJpgyhG/slide-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 descr="https://cf3.ppt-online.org/files3/slide/s/SEUoNt07vPm8fr5xDwZeI3MHks1iQTKCJpgyhG/slide-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/>
          <a:srcRect l="12890" t="15381" r="12109" b="14307"/>
          <a:stretch>
            <a:fillRect/>
          </a:stretch>
        </p:blipFill>
        <p:spPr bwMode="auto">
          <a:xfrm>
            <a:off x="-64" y="0"/>
            <a:ext cx="91440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196</Words>
  <Application>Microsoft Office PowerPoint</Application>
  <PresentationFormat>Экран (4:3)</PresentationFormat>
  <Paragraphs>33</Paragraphs>
  <Slides>38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Тема Office</vt:lpstr>
      <vt:lpstr>1_Тема Office</vt:lpstr>
      <vt:lpstr>Организация производства и заготовки кормов, а также их использования в сельскохозяйственных предприятиях Оренбургской области</vt:lpstr>
      <vt:lpstr>Значение кормов и технологии их производства для сельскохозяйственной отрасли Оренбургской области</vt:lpstr>
      <vt:lpstr>Прочная кормовая база – основа увеличения производства и повышения качества животноводческой продукции! </vt:lpstr>
      <vt:lpstr>Некачественные корма являются причиной снижения продуктивности и качества продукции полученной от животных</vt:lpstr>
      <vt:lpstr>Слайд 5</vt:lpstr>
      <vt:lpstr>От состава и технологии изготовления кормов зависит не только качество и безопасность продуктов животноводства, но главным образом здоровье животного!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Дополнительная информация: заведующий кафедрой технологии производства и переработки продукции животноводства, доцент  Мустафин Рамис Зуфарович тел. +7-987-866-29-98 E-mail: mustafinrz@mail.ru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производства и заготовки кормов, а также их использования в сельскохозяйственных предприятиях Оренбургской области</dc:title>
  <dc:creator>Рамис</dc:creator>
  <cp:lastModifiedBy>Мустафин РЗ</cp:lastModifiedBy>
  <cp:revision>7</cp:revision>
  <dcterms:created xsi:type="dcterms:W3CDTF">2023-10-02T17:20:22Z</dcterms:created>
  <dcterms:modified xsi:type="dcterms:W3CDTF">2023-10-05T05:07:26Z</dcterms:modified>
</cp:coreProperties>
</file>