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0" r:id="rId2"/>
    <p:sldId id="312" r:id="rId3"/>
    <p:sldId id="306" r:id="rId4"/>
    <p:sldId id="313" r:id="rId5"/>
    <p:sldId id="305" r:id="rId6"/>
    <p:sldId id="303" r:id="rId7"/>
    <p:sldId id="315" r:id="rId8"/>
    <p:sldId id="314" r:id="rId9"/>
    <p:sldId id="307" r:id="rId10"/>
    <p:sldId id="316" r:id="rId11"/>
    <p:sldId id="272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2611"/>
    <a:srgbClr val="3BF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18" d="100"/>
          <a:sy n="118" d="100"/>
        </p:scale>
        <p:origin x="-143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447809370387411E-2"/>
          <c:y val="0"/>
          <c:w val="0.895326114558699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rgbClr val="FFFF66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Подтверждено СДИЗ</c:v>
                </c:pt>
                <c:pt idx="1">
                  <c:v>Аннулировано СДИЗ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9424900209500531"/>
          <c:y val="0.82295157168916722"/>
          <c:w val="0.73331360999571493"/>
          <c:h val="0.1762053320240403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40D48-4BA7-4211-804B-2E539DD1266A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3D960-6349-4D1F-910B-B9DA59BB1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32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" y="0"/>
            <a:ext cx="9152025" cy="603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899592" y="2564904"/>
            <a:ext cx="7560840" cy="2656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067944" y="3140968"/>
            <a:ext cx="4680520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Доклад на тему: </a:t>
            </a:r>
          </a:p>
          <a:p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«Информационная система ФГИС Зерно» </a:t>
            </a:r>
            <a:endParaRPr lang="ru-RU" sz="4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3634" y="1772816"/>
            <a:ext cx="8208912" cy="3744416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>
            <a:lvl1pPr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2pPr>
            <a:lvl3pPr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3pPr>
            <a:lvl4pPr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4pPr>
            <a:lvl5pPr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5pPr>
            <a:lvl6pPr marL="447954"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895907"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43861"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791814"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 defTabSz="912948"/>
            <a:endParaRPr lang="ru-RU" sz="4000" dirty="0" smtClean="0">
              <a:solidFill>
                <a:srgbClr val="E8B7B7">
                  <a:lumMod val="25000"/>
                </a:srgbClr>
              </a:solidFill>
              <a:effectLst>
                <a:outerShdw blurRad="38100" dist="25400" dir="18900000" algn="bl" rotWithShape="0">
                  <a:sysClr val="window" lastClr="FFFFFF">
                    <a:alpha val="80000"/>
                  </a:sysClr>
                </a:outerShdw>
              </a:effectLst>
              <a:latin typeface="Cambria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40102" y="260648"/>
            <a:ext cx="4355976" cy="187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260648"/>
            <a:ext cx="9108475" cy="1080120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2948"/>
            <a:r>
              <a:rPr lang="ru-RU" sz="1600" b="1" dirty="0">
                <a:solidFill>
                  <a:srgbClr val="E8B7B7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Государственный инспектор </a:t>
            </a:r>
            <a:r>
              <a:rPr lang="ru-RU" sz="1600" b="1" dirty="0" smtClean="0">
                <a:solidFill>
                  <a:srgbClr val="E8B7B7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отдела внутреннего фитосанитарного контроля и надзора </a:t>
            </a:r>
          </a:p>
          <a:p>
            <a:pPr algn="ctr" defTabSz="912948"/>
            <a:r>
              <a:rPr lang="ru-RU" sz="1600" b="1" dirty="0" smtClean="0">
                <a:solidFill>
                  <a:srgbClr val="E8B7B7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1600" b="1" dirty="0" err="1" smtClean="0">
                <a:solidFill>
                  <a:srgbClr val="E8B7B7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Россельхознадзора</a:t>
            </a:r>
            <a:r>
              <a:rPr lang="ru-RU" sz="1600" b="1" dirty="0" smtClean="0">
                <a:solidFill>
                  <a:srgbClr val="E8B7B7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E8B7B7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 Оренбургской области</a:t>
            </a:r>
            <a:br>
              <a:rPr lang="ru-RU" sz="1600" b="1" dirty="0">
                <a:solidFill>
                  <a:srgbClr val="E8B7B7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E8B7B7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Прокофьева Светлана Павловна</a:t>
            </a:r>
          </a:p>
        </p:txBody>
      </p:sp>
    </p:spTree>
    <p:extLst>
      <p:ext uri="{BB962C8B-B14F-4D97-AF65-F5344CB8AC3E}">
        <p14:creationId xmlns:p14="http://schemas.microsoft.com/office/powerpoint/2010/main" val="1808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17.userapi.com/impg/zb6KDeoSRegRuMgNiwdZ9MvspkQ-ZnSHwsHxlg/kp8ArUf9Eqc.jpg?size=1280x729&amp;quality=95&amp;sign=6c1c3dcfa189ce79854682d2eb520547&amp;c_uniq_tag=CADwyfhYy7xt7tfPssx7Gv2evUxrjNAGDCLSxr3Hoo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5758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126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phonoteka.org/uploads/posts/2021-04/1619245820_43-phonoteka_org-p-fon-dlya-prezentatsii-selskoe-khozyaistvo-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65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4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3111" y="2554713"/>
            <a:ext cx="3190399" cy="426720"/>
          </a:xfrm>
          <a:custGeom>
            <a:avLst/>
            <a:gdLst/>
            <a:ahLst/>
            <a:cxnLst/>
            <a:rect l="l" t="t" r="r" b="b"/>
            <a:pathLst>
              <a:path w="4253865" h="426720">
                <a:moveTo>
                  <a:pt x="4182363" y="0"/>
                </a:moveTo>
                <a:lnTo>
                  <a:pt x="71120" y="0"/>
                </a:lnTo>
                <a:lnTo>
                  <a:pt x="43451" y="5593"/>
                </a:lnTo>
                <a:lnTo>
                  <a:pt x="20843" y="20843"/>
                </a:lnTo>
                <a:lnTo>
                  <a:pt x="5593" y="43451"/>
                </a:lnTo>
                <a:lnTo>
                  <a:pt x="0" y="71120"/>
                </a:lnTo>
                <a:lnTo>
                  <a:pt x="0" y="355600"/>
                </a:lnTo>
                <a:lnTo>
                  <a:pt x="5593" y="383268"/>
                </a:lnTo>
                <a:lnTo>
                  <a:pt x="20843" y="405876"/>
                </a:lnTo>
                <a:lnTo>
                  <a:pt x="43451" y="421126"/>
                </a:lnTo>
                <a:lnTo>
                  <a:pt x="71120" y="426720"/>
                </a:lnTo>
                <a:lnTo>
                  <a:pt x="4182363" y="426720"/>
                </a:lnTo>
                <a:lnTo>
                  <a:pt x="4210032" y="421126"/>
                </a:lnTo>
                <a:lnTo>
                  <a:pt x="4232640" y="405876"/>
                </a:lnTo>
                <a:lnTo>
                  <a:pt x="4247890" y="383268"/>
                </a:lnTo>
                <a:lnTo>
                  <a:pt x="4253483" y="355600"/>
                </a:lnTo>
                <a:lnTo>
                  <a:pt x="4253483" y="71120"/>
                </a:lnTo>
                <a:lnTo>
                  <a:pt x="4247890" y="43451"/>
                </a:lnTo>
                <a:lnTo>
                  <a:pt x="4232640" y="20843"/>
                </a:lnTo>
                <a:lnTo>
                  <a:pt x="4210032" y="5593"/>
                </a:lnTo>
                <a:lnTo>
                  <a:pt x="4182363" y="0"/>
                </a:lnTo>
                <a:close/>
              </a:path>
            </a:pathLst>
          </a:custGeom>
          <a:solidFill>
            <a:srgbClr val="F4B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539" y="2543970"/>
            <a:ext cx="3188970" cy="426720"/>
          </a:xfrm>
          <a:custGeom>
            <a:avLst/>
            <a:gdLst/>
            <a:ahLst/>
            <a:cxnLst/>
            <a:rect l="l" t="t" r="r" b="b"/>
            <a:pathLst>
              <a:path w="4251960" h="426720">
                <a:moveTo>
                  <a:pt x="4180840" y="0"/>
                </a:moveTo>
                <a:lnTo>
                  <a:pt x="71120" y="0"/>
                </a:lnTo>
                <a:lnTo>
                  <a:pt x="43435" y="5593"/>
                </a:lnTo>
                <a:lnTo>
                  <a:pt x="20829" y="20843"/>
                </a:lnTo>
                <a:lnTo>
                  <a:pt x="5588" y="43451"/>
                </a:lnTo>
                <a:lnTo>
                  <a:pt x="0" y="71120"/>
                </a:lnTo>
                <a:lnTo>
                  <a:pt x="0" y="355600"/>
                </a:lnTo>
                <a:lnTo>
                  <a:pt x="5588" y="383268"/>
                </a:lnTo>
                <a:lnTo>
                  <a:pt x="20829" y="405876"/>
                </a:lnTo>
                <a:lnTo>
                  <a:pt x="43435" y="421126"/>
                </a:lnTo>
                <a:lnTo>
                  <a:pt x="71120" y="426720"/>
                </a:lnTo>
                <a:lnTo>
                  <a:pt x="4180840" y="426720"/>
                </a:lnTo>
                <a:lnTo>
                  <a:pt x="4208508" y="421126"/>
                </a:lnTo>
                <a:lnTo>
                  <a:pt x="4231116" y="405876"/>
                </a:lnTo>
                <a:lnTo>
                  <a:pt x="4246366" y="383268"/>
                </a:lnTo>
                <a:lnTo>
                  <a:pt x="4251960" y="355600"/>
                </a:lnTo>
                <a:lnTo>
                  <a:pt x="4251960" y="71120"/>
                </a:lnTo>
                <a:lnTo>
                  <a:pt x="4246366" y="43451"/>
                </a:lnTo>
                <a:lnTo>
                  <a:pt x="4231116" y="20843"/>
                </a:lnTo>
                <a:lnTo>
                  <a:pt x="4208508" y="5593"/>
                </a:lnTo>
                <a:lnTo>
                  <a:pt x="4180840" y="0"/>
                </a:lnTo>
                <a:close/>
              </a:path>
            </a:pathLst>
          </a:custGeom>
          <a:solidFill>
            <a:srgbClr val="F4B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" y="79946"/>
            <a:ext cx="9144000" cy="2441435"/>
            <a:chOff x="0" y="641616"/>
            <a:chExt cx="12192000" cy="24414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319"/>
              <a:ext cx="12191999" cy="24079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3656" y="641616"/>
              <a:ext cx="9168343" cy="24414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7452" y="641616"/>
              <a:ext cx="3147822" cy="5112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7452" y="1190256"/>
              <a:ext cx="8068818" cy="511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7452" y="1464576"/>
              <a:ext cx="1776222" cy="5112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97452" y="1738896"/>
              <a:ext cx="8194548" cy="5112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97452" y="2013216"/>
              <a:ext cx="7069074" cy="5112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97452" y="2287536"/>
              <a:ext cx="7834122" cy="5112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97452" y="2561856"/>
              <a:ext cx="1392174" cy="5112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84064" y="2561856"/>
              <a:ext cx="398538" cy="5112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77028" y="2561856"/>
              <a:ext cx="6713982" cy="511289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5081776" y="4117745"/>
            <a:ext cx="243840" cy="325120"/>
            <a:chOff x="6854952" y="4882896"/>
            <a:chExt cx="325120" cy="325120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58584" y="4975860"/>
              <a:ext cx="134111" cy="13563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864858" y="489280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00582" y="7766"/>
                  </a:lnTo>
                  <a:lnTo>
                    <a:pt x="242419" y="29394"/>
                  </a:lnTo>
                  <a:lnTo>
                    <a:pt x="275405" y="62380"/>
                  </a:lnTo>
                  <a:lnTo>
                    <a:pt x="297033" y="104217"/>
                  </a:lnTo>
                  <a:lnTo>
                    <a:pt x="304800" y="152400"/>
                  </a:lnTo>
                  <a:lnTo>
                    <a:pt x="297033" y="200582"/>
                  </a:lnTo>
                  <a:lnTo>
                    <a:pt x="275405" y="242419"/>
                  </a:lnTo>
                  <a:lnTo>
                    <a:pt x="242419" y="275405"/>
                  </a:lnTo>
                  <a:lnTo>
                    <a:pt x="200582" y="297033"/>
                  </a:lnTo>
                  <a:lnTo>
                    <a:pt x="152400" y="304800"/>
                  </a:lnTo>
                  <a:lnTo>
                    <a:pt x="104217" y="297033"/>
                  </a:lnTo>
                  <a:lnTo>
                    <a:pt x="62380" y="275405"/>
                  </a:lnTo>
                  <a:lnTo>
                    <a:pt x="29394" y="242419"/>
                  </a:lnTo>
                  <a:lnTo>
                    <a:pt x="7766" y="200582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F6A4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31255" y="3055259"/>
            <a:ext cx="243840" cy="325120"/>
            <a:chOff x="167639" y="4283964"/>
            <a:chExt cx="325120" cy="325120"/>
          </a:xfrm>
        </p:grpSpPr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1271" y="4376928"/>
              <a:ext cx="134112" cy="13563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77545" y="429387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399"/>
                  </a:moveTo>
                  <a:lnTo>
                    <a:pt x="7769" y="104217"/>
                  </a:lnTo>
                  <a:lnTo>
                    <a:pt x="29405" y="62380"/>
                  </a:lnTo>
                  <a:lnTo>
                    <a:pt x="62396" y="29394"/>
                  </a:lnTo>
                  <a:lnTo>
                    <a:pt x="104231" y="7766"/>
                  </a:lnTo>
                  <a:lnTo>
                    <a:pt x="152400" y="0"/>
                  </a:lnTo>
                  <a:lnTo>
                    <a:pt x="200568" y="7766"/>
                  </a:lnTo>
                  <a:lnTo>
                    <a:pt x="242403" y="29394"/>
                  </a:lnTo>
                  <a:lnTo>
                    <a:pt x="275394" y="62380"/>
                  </a:lnTo>
                  <a:lnTo>
                    <a:pt x="297030" y="104217"/>
                  </a:lnTo>
                  <a:lnTo>
                    <a:pt x="304799" y="152399"/>
                  </a:lnTo>
                  <a:lnTo>
                    <a:pt x="297030" y="200582"/>
                  </a:lnTo>
                  <a:lnTo>
                    <a:pt x="275394" y="242419"/>
                  </a:lnTo>
                  <a:lnTo>
                    <a:pt x="242403" y="275405"/>
                  </a:lnTo>
                  <a:lnTo>
                    <a:pt x="200568" y="297033"/>
                  </a:lnTo>
                  <a:lnTo>
                    <a:pt x="152400" y="304799"/>
                  </a:lnTo>
                  <a:lnTo>
                    <a:pt x="104231" y="297033"/>
                  </a:lnTo>
                  <a:lnTo>
                    <a:pt x="62396" y="275405"/>
                  </a:lnTo>
                  <a:lnTo>
                    <a:pt x="29405" y="242419"/>
                  </a:lnTo>
                  <a:lnTo>
                    <a:pt x="7769" y="200582"/>
                  </a:lnTo>
                  <a:lnTo>
                    <a:pt x="0" y="152399"/>
                  </a:lnTo>
                  <a:close/>
                </a:path>
              </a:pathLst>
            </a:custGeom>
            <a:ln w="19811">
              <a:solidFill>
                <a:srgbClr val="F6A4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0" y="6513576"/>
            <a:ext cx="9144000" cy="344805"/>
          </a:xfrm>
          <a:custGeom>
            <a:avLst/>
            <a:gdLst/>
            <a:ahLst/>
            <a:cxnLst/>
            <a:rect l="l" t="t" r="r" b="b"/>
            <a:pathLst>
              <a:path w="12192000" h="344804">
                <a:moveTo>
                  <a:pt x="12192000" y="0"/>
                </a:moveTo>
                <a:lnTo>
                  <a:pt x="0" y="0"/>
                </a:lnTo>
                <a:lnTo>
                  <a:pt x="0" y="344423"/>
                </a:lnTo>
                <a:lnTo>
                  <a:pt x="12192000" y="344423"/>
                </a:lnTo>
                <a:lnTo>
                  <a:pt x="12192000" y="0"/>
                </a:lnTo>
                <a:close/>
              </a:path>
            </a:pathLst>
          </a:custGeom>
          <a:solidFill>
            <a:srgbClr val="69872D">
              <a:alpha val="6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6294" y="2512429"/>
            <a:ext cx="1350455" cy="511289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444568" y="3023718"/>
            <a:ext cx="310895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Отслеживать</a:t>
            </a:r>
            <a:r>
              <a:rPr sz="16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вклад</a:t>
            </a:r>
            <a:r>
              <a:rPr sz="16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регионов</a:t>
            </a:r>
            <a:r>
              <a:rPr sz="16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в</a:t>
            </a:r>
            <a:r>
              <a:rPr sz="16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обеспечение </a:t>
            </a:r>
            <a:r>
              <a:rPr sz="1600" spc="-409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продовольственной</a:t>
            </a:r>
            <a:r>
              <a:rPr sz="1600" spc="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безопасности</a:t>
            </a:r>
            <a:r>
              <a:rPr sz="16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страны;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4568" y="3774565"/>
            <a:ext cx="4196239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01345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Получать</a:t>
            </a:r>
            <a:r>
              <a:rPr sz="16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информацию</a:t>
            </a:r>
            <a:r>
              <a:rPr sz="1600" spc="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25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6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том,</a:t>
            </a:r>
            <a:r>
              <a:rPr sz="1600" spc="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какие</a:t>
            </a:r>
            <a:r>
              <a:rPr sz="1600" spc="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сельхозкультуры </a:t>
            </a:r>
            <a:r>
              <a:rPr sz="1600" spc="-409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и какого</a:t>
            </a:r>
            <a:r>
              <a:rPr sz="16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качества</a:t>
            </a:r>
            <a:r>
              <a:rPr sz="16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выращиваются</a:t>
            </a:r>
            <a:r>
              <a:rPr sz="16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в</a:t>
            </a:r>
            <a:r>
              <a:rPr sz="16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том</a:t>
            </a:r>
            <a:r>
              <a:rPr sz="16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или</a:t>
            </a:r>
            <a:r>
              <a:rPr sz="1600" spc="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ином </a:t>
            </a:r>
            <a:r>
              <a:rPr sz="16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муниципальном</a:t>
            </a:r>
            <a:r>
              <a:rPr sz="1600" spc="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районе.</a:t>
            </a:r>
            <a:r>
              <a:rPr sz="1600" spc="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25" dirty="0">
                <a:solidFill>
                  <a:srgbClr val="404040"/>
                </a:solidFill>
                <a:latin typeface="Microsoft Sans Serif"/>
                <a:cs typeface="Microsoft Sans Serif"/>
              </a:rPr>
              <a:t>В</a:t>
            </a:r>
            <a:r>
              <a:rPr sz="16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последствии</a:t>
            </a:r>
            <a:r>
              <a:rPr sz="16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это</a:t>
            </a:r>
            <a:r>
              <a:rPr sz="16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приведёт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25" dirty="0">
                <a:solidFill>
                  <a:srgbClr val="404040"/>
                </a:solidFill>
                <a:latin typeface="Microsoft Sans Serif"/>
                <a:cs typeface="Microsoft Sans Serif"/>
              </a:rPr>
              <a:t>к</a:t>
            </a:r>
            <a:r>
              <a:rPr sz="16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совершенствованию</a:t>
            </a:r>
            <a:r>
              <a:rPr sz="1600" spc="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600" spc="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аграрной</a:t>
            </a:r>
            <a:r>
              <a:rPr sz="1600" spc="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политики;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4568" y="5493410"/>
            <a:ext cx="444007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Повысить</a:t>
            </a:r>
            <a:r>
              <a:rPr sz="16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уровень</a:t>
            </a:r>
            <a:r>
              <a:rPr sz="16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цифровизации</a:t>
            </a:r>
            <a:r>
              <a:rPr sz="1600" spc="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зернового</a:t>
            </a:r>
            <a:r>
              <a:rPr sz="16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комплекса</a:t>
            </a:r>
            <a:r>
              <a:rPr sz="16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страны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351617" y="2543970"/>
            <a:ext cx="2145982" cy="511289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5358957" y="3260471"/>
            <a:ext cx="319373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Соответствовать</a:t>
            </a:r>
            <a:r>
              <a:rPr sz="16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требованиям</a:t>
            </a:r>
            <a:r>
              <a:rPr sz="16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действующего </a:t>
            </a:r>
            <a:r>
              <a:rPr sz="1600" spc="-409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законодательства</a:t>
            </a:r>
            <a:r>
              <a:rPr sz="16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600" spc="3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Федерации;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09118" y="4047121"/>
            <a:ext cx="3210878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Вести </a:t>
            </a:r>
            <a:r>
              <a:rPr sz="16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полноценную</a:t>
            </a:r>
            <a:r>
              <a:rPr sz="1600" spc="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учётную</a:t>
            </a:r>
            <a:r>
              <a:rPr sz="16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систему</a:t>
            </a:r>
            <a:r>
              <a:rPr sz="1600" spc="-4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баланса </a:t>
            </a:r>
            <a:r>
              <a:rPr sz="1600" spc="-409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зерна</a:t>
            </a:r>
            <a:r>
              <a:rPr sz="16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и</a:t>
            </a:r>
            <a:r>
              <a:rPr sz="1600" spc="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его </a:t>
            </a:r>
            <a:r>
              <a:rPr sz="16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качества;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409118" y="4892802"/>
            <a:ext cx="35509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Проследить</a:t>
            </a:r>
            <a:r>
              <a:rPr sz="16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качество</a:t>
            </a:r>
            <a:r>
              <a:rPr sz="16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404040"/>
                </a:solidFill>
                <a:latin typeface="Microsoft Sans Serif"/>
                <a:cs typeface="Microsoft Sans Serif"/>
              </a:rPr>
              <a:t>зерна</a:t>
            </a:r>
            <a:r>
              <a:rPr sz="16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«от</a:t>
            </a:r>
            <a:r>
              <a:rPr sz="16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поля</a:t>
            </a:r>
            <a:r>
              <a:rPr sz="16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до</a:t>
            </a:r>
            <a:r>
              <a:rPr sz="16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прилавка» </a:t>
            </a:r>
            <a:r>
              <a:rPr sz="1600" spc="-409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и</a:t>
            </a:r>
            <a:r>
              <a:rPr sz="16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70" dirty="0">
                <a:solidFill>
                  <a:srgbClr val="404040"/>
                </a:solidFill>
                <a:latin typeface="Microsoft Sans Serif"/>
                <a:cs typeface="Microsoft Sans Serif"/>
              </a:rPr>
              <a:t>«от</a:t>
            </a:r>
            <a:r>
              <a:rPr sz="16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404040"/>
                </a:solidFill>
                <a:latin typeface="Microsoft Sans Serif"/>
                <a:cs typeface="Microsoft Sans Serif"/>
              </a:rPr>
              <a:t>поля</a:t>
            </a:r>
            <a:r>
              <a:rPr sz="16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до</a:t>
            </a:r>
            <a:r>
              <a:rPr sz="160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600" spc="-55" dirty="0">
                <a:solidFill>
                  <a:srgbClr val="404040"/>
                </a:solidFill>
                <a:latin typeface="Microsoft Sans Serif"/>
                <a:cs typeface="Microsoft Sans Serif"/>
              </a:rPr>
              <a:t>моря»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081586" y="4824222"/>
            <a:ext cx="243840" cy="325120"/>
            <a:chOff x="6854952" y="5506211"/>
            <a:chExt cx="325120" cy="325120"/>
          </a:xfrm>
        </p:grpSpPr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58584" y="5599175"/>
              <a:ext cx="134111" cy="13563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864858" y="5516117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399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00582" y="7766"/>
                  </a:lnTo>
                  <a:lnTo>
                    <a:pt x="242419" y="29394"/>
                  </a:lnTo>
                  <a:lnTo>
                    <a:pt x="275405" y="62380"/>
                  </a:lnTo>
                  <a:lnTo>
                    <a:pt x="297033" y="104217"/>
                  </a:lnTo>
                  <a:lnTo>
                    <a:pt x="304800" y="152399"/>
                  </a:lnTo>
                  <a:lnTo>
                    <a:pt x="297033" y="200568"/>
                  </a:lnTo>
                  <a:lnTo>
                    <a:pt x="275405" y="242403"/>
                  </a:lnTo>
                  <a:lnTo>
                    <a:pt x="242419" y="275394"/>
                  </a:lnTo>
                  <a:lnTo>
                    <a:pt x="200582" y="297030"/>
                  </a:lnTo>
                  <a:lnTo>
                    <a:pt x="152400" y="304799"/>
                  </a:lnTo>
                  <a:lnTo>
                    <a:pt x="104217" y="297030"/>
                  </a:lnTo>
                  <a:lnTo>
                    <a:pt x="62380" y="275394"/>
                  </a:lnTo>
                  <a:lnTo>
                    <a:pt x="29394" y="242403"/>
                  </a:lnTo>
                  <a:lnTo>
                    <a:pt x="7766" y="200568"/>
                  </a:lnTo>
                  <a:lnTo>
                    <a:pt x="0" y="152399"/>
                  </a:lnTo>
                  <a:close/>
                </a:path>
              </a:pathLst>
            </a:custGeom>
            <a:ln w="19812">
              <a:solidFill>
                <a:srgbClr val="F6A4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5075681" y="3337699"/>
            <a:ext cx="243840" cy="325120"/>
            <a:chOff x="6854952" y="4341876"/>
            <a:chExt cx="325120" cy="325120"/>
          </a:xfrm>
        </p:grpSpPr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58584" y="4434840"/>
              <a:ext cx="134111" cy="13563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864858" y="435178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200582" y="7766"/>
                  </a:lnTo>
                  <a:lnTo>
                    <a:pt x="242419" y="29394"/>
                  </a:lnTo>
                  <a:lnTo>
                    <a:pt x="275405" y="62380"/>
                  </a:lnTo>
                  <a:lnTo>
                    <a:pt x="297033" y="104217"/>
                  </a:lnTo>
                  <a:lnTo>
                    <a:pt x="304800" y="152400"/>
                  </a:lnTo>
                  <a:lnTo>
                    <a:pt x="297033" y="200582"/>
                  </a:lnTo>
                  <a:lnTo>
                    <a:pt x="275405" y="242419"/>
                  </a:lnTo>
                  <a:lnTo>
                    <a:pt x="242419" y="275405"/>
                  </a:lnTo>
                  <a:lnTo>
                    <a:pt x="200582" y="297033"/>
                  </a:lnTo>
                  <a:lnTo>
                    <a:pt x="152400" y="304800"/>
                  </a:lnTo>
                  <a:lnTo>
                    <a:pt x="104217" y="297033"/>
                  </a:lnTo>
                  <a:lnTo>
                    <a:pt x="62380" y="275405"/>
                  </a:lnTo>
                  <a:lnTo>
                    <a:pt x="29394" y="242419"/>
                  </a:lnTo>
                  <a:lnTo>
                    <a:pt x="7766" y="200582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F6A4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131445" y="3806824"/>
            <a:ext cx="243840" cy="325120"/>
            <a:chOff x="167639" y="4872228"/>
            <a:chExt cx="325120" cy="325120"/>
          </a:xfrm>
        </p:grpSpPr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1271" y="4966716"/>
              <a:ext cx="134112" cy="13563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77545" y="4882134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17"/>
                  </a:lnTo>
                  <a:lnTo>
                    <a:pt x="29405" y="62380"/>
                  </a:lnTo>
                  <a:lnTo>
                    <a:pt x="62396" y="29394"/>
                  </a:lnTo>
                  <a:lnTo>
                    <a:pt x="104231" y="7766"/>
                  </a:lnTo>
                  <a:lnTo>
                    <a:pt x="152400" y="0"/>
                  </a:lnTo>
                  <a:lnTo>
                    <a:pt x="200568" y="7766"/>
                  </a:lnTo>
                  <a:lnTo>
                    <a:pt x="242403" y="29394"/>
                  </a:lnTo>
                  <a:lnTo>
                    <a:pt x="275394" y="62380"/>
                  </a:lnTo>
                  <a:lnTo>
                    <a:pt x="297030" y="104217"/>
                  </a:lnTo>
                  <a:lnTo>
                    <a:pt x="304799" y="152400"/>
                  </a:lnTo>
                  <a:lnTo>
                    <a:pt x="297030" y="200582"/>
                  </a:lnTo>
                  <a:lnTo>
                    <a:pt x="275394" y="242419"/>
                  </a:lnTo>
                  <a:lnTo>
                    <a:pt x="242403" y="275405"/>
                  </a:lnTo>
                  <a:lnTo>
                    <a:pt x="200568" y="297033"/>
                  </a:lnTo>
                  <a:lnTo>
                    <a:pt x="152400" y="304800"/>
                  </a:lnTo>
                  <a:lnTo>
                    <a:pt x="104231" y="297033"/>
                  </a:lnTo>
                  <a:lnTo>
                    <a:pt x="62396" y="275405"/>
                  </a:lnTo>
                  <a:lnTo>
                    <a:pt x="29405" y="242419"/>
                  </a:lnTo>
                  <a:lnTo>
                    <a:pt x="7769" y="200582"/>
                  </a:lnTo>
                  <a:lnTo>
                    <a:pt x="0" y="152400"/>
                  </a:lnTo>
                  <a:close/>
                </a:path>
              </a:pathLst>
            </a:custGeom>
            <a:ln w="19811">
              <a:solidFill>
                <a:srgbClr val="F6A4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110109" y="5398922"/>
            <a:ext cx="243840" cy="325120"/>
            <a:chOff x="167639" y="5940552"/>
            <a:chExt cx="325120" cy="325120"/>
          </a:xfrm>
        </p:grpSpPr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1271" y="6035040"/>
              <a:ext cx="134112" cy="13563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77545" y="5950458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399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799" y="152399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799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399"/>
                  </a:lnTo>
                  <a:close/>
                </a:path>
              </a:pathLst>
            </a:custGeom>
            <a:ln w="19812">
              <a:solidFill>
                <a:srgbClr val="F6A4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869204" y="6560644"/>
            <a:ext cx="141923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fld>
            <a:endParaRPr sz="1600">
              <a:latin typeface="Arial"/>
              <a:cs typeface="Arial"/>
            </a:endParaRPr>
          </a:p>
        </p:txBody>
      </p:sp>
      <p:pic>
        <p:nvPicPr>
          <p:cNvPr id="61" name="object 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8155" y="199874"/>
            <a:ext cx="2046732" cy="2048256"/>
          </a:xfrm>
          <a:prstGeom prst="rect">
            <a:avLst/>
          </a:prstGeom>
        </p:spPr>
      </p:pic>
      <p:sp>
        <p:nvSpPr>
          <p:cNvPr id="62" name="Стрелка вправо 61"/>
          <p:cNvSpPr/>
          <p:nvPr/>
        </p:nvSpPr>
        <p:spPr>
          <a:xfrm>
            <a:off x="2411760" y="863902"/>
            <a:ext cx="586330" cy="3405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право 62"/>
          <p:cNvSpPr/>
          <p:nvPr/>
        </p:nvSpPr>
        <p:spPr>
          <a:xfrm>
            <a:off x="2411760" y="1518258"/>
            <a:ext cx="586330" cy="3405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8640"/>
            <a:ext cx="358214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8162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14" y="932701"/>
            <a:ext cx="28162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55997"/>
            <a:ext cx="28162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1" y="2705106"/>
            <a:ext cx="28162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56" y="2669072"/>
            <a:ext cx="28162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662" y="2668117"/>
            <a:ext cx="28162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2701"/>
            <a:ext cx="28162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14" y="932701"/>
            <a:ext cx="28162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4" y="922394"/>
            <a:ext cx="28162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42" y="2668119"/>
            <a:ext cx="28162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56" y="2669072"/>
            <a:ext cx="28162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662" y="2668117"/>
            <a:ext cx="28162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bject 11"/>
          <p:cNvSpPr txBox="1"/>
          <p:nvPr/>
        </p:nvSpPr>
        <p:spPr>
          <a:xfrm>
            <a:off x="612264" y="953617"/>
            <a:ext cx="19507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84" marR="5080" indent="-20320">
              <a:lnSpc>
                <a:spcPct val="100000"/>
              </a:lnSpc>
              <a:spcBef>
                <a:spcPts val="95"/>
              </a:spcBef>
            </a:pP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ЕЛЬХОЗ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ВАР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100" dirty="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ПРОИЗВОДИТЕЛИ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1" name="object 7"/>
          <p:cNvSpPr txBox="1"/>
          <p:nvPr/>
        </p:nvSpPr>
        <p:spPr>
          <a:xfrm>
            <a:off x="433990" y="1493448"/>
            <a:ext cx="2267585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Предоставляют</a:t>
            </a:r>
            <a:r>
              <a:rPr sz="11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информацию</a:t>
            </a:r>
            <a:endParaRPr sz="11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1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л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ь</a:t>
            </a:r>
            <a:r>
              <a:rPr sz="11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х</a:t>
            </a:r>
            <a:r>
              <a:rPr sz="11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у</a:t>
            </a: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11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1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д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ь</a:t>
            </a:r>
            <a:r>
              <a:rPr sz="11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я</a:t>
            </a: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х</a:t>
            </a:r>
            <a:r>
              <a:rPr sz="11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1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щ</a:t>
            </a:r>
            <a:r>
              <a:rPr sz="11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ае</a:t>
            </a:r>
            <a:r>
              <a:rPr sz="11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11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1100" spc="15" dirty="0">
                <a:solidFill>
                  <a:srgbClr val="585858"/>
                </a:solidFill>
                <a:latin typeface="Microsoft Sans Serif"/>
                <a:cs typeface="Microsoft Sans Serif"/>
              </a:rPr>
              <a:t>х 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культурах,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урожае, </a:t>
            </a: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о 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партии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зерна </a:t>
            </a:r>
            <a:r>
              <a:rPr sz="1100" spc="-2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или</a:t>
            </a:r>
            <a:r>
              <a:rPr sz="11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продуктов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его 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переработки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для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формирования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СДИЗ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22" name="object 17"/>
          <p:cNvSpPr txBox="1"/>
          <p:nvPr/>
        </p:nvSpPr>
        <p:spPr>
          <a:xfrm>
            <a:off x="3437890" y="947793"/>
            <a:ext cx="2407920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ДРУГИЕ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УЧАСТНИКИ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РЫНКА</a:t>
            </a:r>
            <a:endParaRPr sz="1200" dirty="0">
              <a:latin typeface="Arial"/>
              <a:cs typeface="Arial"/>
            </a:endParaRPr>
          </a:p>
          <a:p>
            <a:pPr marL="12700" marR="5080" indent="310515">
              <a:lnSpc>
                <a:spcPct val="100000"/>
              </a:lnSpc>
              <a:spcBef>
                <a:spcPts val="25"/>
              </a:spcBef>
            </a:pPr>
            <a:r>
              <a:rPr sz="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(В</a:t>
            </a:r>
            <a:r>
              <a:rPr sz="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Т.</a:t>
            </a: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Ч.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ТРЕЙДЕРЫ,</a:t>
            </a:r>
            <a:r>
              <a:rPr sz="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ЭКСПОРТЕРЫ,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ИМПОРТЕРЫ, </a:t>
            </a:r>
            <a:r>
              <a:rPr sz="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ЭЛЕВАТОРЫ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ПОРТОВЫЕ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ТЕРМИНАЛЫ,</a:t>
            </a:r>
            <a:r>
              <a:rPr sz="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ПОТРЕБИТЕЛИ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ЗЕРНА</a:t>
            </a:r>
            <a:r>
              <a:rPr sz="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600" dirty="0">
              <a:latin typeface="Microsoft Sans Serif"/>
              <a:cs typeface="Microsoft Sans Serif"/>
            </a:endParaRPr>
          </a:p>
          <a:p>
            <a:pPr marL="541020">
              <a:lnSpc>
                <a:spcPct val="100000"/>
              </a:lnSpc>
            </a:pPr>
            <a:r>
              <a:rPr sz="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</a:t>
            </a:r>
            <a:r>
              <a:rPr sz="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60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600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РНА</a:t>
            </a:r>
            <a:r>
              <a:rPr sz="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,)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23" name="object 13"/>
          <p:cNvSpPr txBox="1"/>
          <p:nvPr/>
        </p:nvSpPr>
        <p:spPr>
          <a:xfrm>
            <a:off x="3385820" y="1493448"/>
            <a:ext cx="2512060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Предоставляют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информацию </a:t>
            </a: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о 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партии </a:t>
            </a:r>
            <a:r>
              <a:rPr sz="1100" spc="-2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зерна 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или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продуктов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его 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переработки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для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формирования </a:t>
            </a:r>
            <a:r>
              <a:rPr sz="11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СДИЗ </a:t>
            </a:r>
            <a:r>
              <a:rPr sz="1100" spc="5" dirty="0">
                <a:solidFill>
                  <a:srgbClr val="585858"/>
                </a:solidFill>
                <a:latin typeface="Microsoft Sans Serif"/>
                <a:cs typeface="Microsoft Sans Serif"/>
              </a:rPr>
              <a:t>в </a:t>
            </a:r>
            <a:r>
              <a:rPr sz="11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целях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перевозки, </a:t>
            </a:r>
            <a:r>
              <a:rPr sz="11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реализации,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приемки 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или </a:t>
            </a:r>
            <a:r>
              <a:rPr sz="11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отгрузки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такой</a:t>
            </a:r>
            <a:r>
              <a:rPr sz="11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продукции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24" name="object 23"/>
          <p:cNvSpPr txBox="1"/>
          <p:nvPr/>
        </p:nvSpPr>
        <p:spPr>
          <a:xfrm>
            <a:off x="6621313" y="1056060"/>
            <a:ext cx="18859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РОССЕЛЬХОЗНАДЗОР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5" name="object 19"/>
          <p:cNvSpPr txBox="1"/>
          <p:nvPr/>
        </p:nvSpPr>
        <p:spPr>
          <a:xfrm>
            <a:off x="6510823" y="1493448"/>
            <a:ext cx="21069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Предоставляет</a:t>
            </a:r>
            <a:r>
              <a:rPr sz="11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информацию</a:t>
            </a:r>
            <a:endParaRPr sz="11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1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государственном</a:t>
            </a:r>
            <a:r>
              <a:rPr sz="11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мониторинге </a:t>
            </a:r>
            <a:r>
              <a:rPr sz="1100" spc="-2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и 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контроле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качества зерна </a:t>
            </a:r>
            <a:r>
              <a:rPr sz="11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и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продуктов</a:t>
            </a:r>
            <a:r>
              <a:rPr sz="11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его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переработки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26" name="object 29"/>
          <p:cNvSpPr txBox="1"/>
          <p:nvPr/>
        </p:nvSpPr>
        <p:spPr>
          <a:xfrm>
            <a:off x="433990" y="2668119"/>
            <a:ext cx="24555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МИНСЕЛЬХОЗ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РОССИИ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7" name="object 25"/>
          <p:cNvSpPr txBox="1"/>
          <p:nvPr/>
        </p:nvSpPr>
        <p:spPr>
          <a:xfrm>
            <a:off x="323528" y="3205647"/>
            <a:ext cx="2448272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Предоставляет информацию, </a:t>
            </a:r>
            <a:r>
              <a:rPr sz="1100" spc="-2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содержащуюся </a:t>
            </a:r>
            <a:r>
              <a:rPr sz="1100" spc="5" dirty="0">
                <a:solidFill>
                  <a:srgbClr val="585858"/>
                </a:solidFill>
                <a:latin typeface="Microsoft Sans Serif"/>
                <a:cs typeface="Microsoft Sans Serif"/>
              </a:rPr>
              <a:t>в </a:t>
            </a:r>
            <a:r>
              <a:rPr sz="11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«реестре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 элеваторов»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28" name="object 35"/>
          <p:cNvSpPr txBox="1"/>
          <p:nvPr/>
        </p:nvSpPr>
        <p:spPr>
          <a:xfrm>
            <a:off x="3668395" y="2668119"/>
            <a:ext cx="1946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ПОДВЕДОМСТВЕННЫЕ 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8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ЕЛЬ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ОЗ</a:t>
            </a:r>
            <a:r>
              <a:rPr sz="1200" b="1" spc="5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ОССИИ 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УЧРЕЖДЕНИЯ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31"/>
          <p:cNvSpPr txBox="1"/>
          <p:nvPr/>
        </p:nvSpPr>
        <p:spPr>
          <a:xfrm>
            <a:off x="3583940" y="3250693"/>
            <a:ext cx="23139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Предоставляют </a:t>
            </a:r>
            <a:r>
              <a:rPr sz="11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результаты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 лабораторных исследований, 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1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1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д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нн</a:t>
            </a:r>
            <a:r>
              <a:rPr sz="11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х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15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11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11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ни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ин</a:t>
            </a:r>
            <a:r>
              <a:rPr sz="1100" spc="15" dirty="0">
                <a:solidFill>
                  <a:srgbClr val="585858"/>
                </a:solidFill>
                <a:latin typeface="Microsoft Sans Serif"/>
                <a:cs typeface="Microsoft Sans Serif"/>
              </a:rPr>
              <a:t>г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е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и 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экспортно-импортных</a:t>
            </a:r>
            <a:r>
              <a:rPr sz="11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операциях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30" name="object 41"/>
          <p:cNvSpPr txBox="1"/>
          <p:nvPr/>
        </p:nvSpPr>
        <p:spPr>
          <a:xfrm>
            <a:off x="6858000" y="2791951"/>
            <a:ext cx="1424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ФТС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РОССИИ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1" name="object 37"/>
          <p:cNvSpPr txBox="1"/>
          <p:nvPr/>
        </p:nvSpPr>
        <p:spPr>
          <a:xfrm>
            <a:off x="6401544" y="3250693"/>
            <a:ext cx="24104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Предоставляет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информацию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о </a:t>
            </a:r>
            <a:r>
              <a:rPr sz="1100" spc="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вв</a:t>
            </a:r>
            <a:r>
              <a:rPr sz="11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11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1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11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х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н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рр</a:t>
            </a:r>
            <a:r>
              <a:rPr sz="11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1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100" spc="25" dirty="0">
                <a:solidFill>
                  <a:srgbClr val="585858"/>
                </a:solidFill>
                <a:latin typeface="Microsoft Sans Serif"/>
                <a:cs typeface="Microsoft Sans Serif"/>
              </a:rPr>
              <a:t>ю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100" spc="-80" dirty="0">
                <a:solidFill>
                  <a:srgbClr val="585858"/>
                </a:solidFill>
                <a:latin typeface="Microsoft Sans Serif"/>
                <a:cs typeface="Microsoft Sans Serif"/>
              </a:rPr>
              <a:t>Ф</a:t>
            </a:r>
            <a:r>
              <a:rPr sz="11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и 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1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ы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1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1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мы</a:t>
            </a: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х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40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 т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рр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1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1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Ф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1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я</a:t>
            </a:r>
            <a:r>
              <a:rPr sz="1100" spc="15" dirty="0">
                <a:solidFill>
                  <a:srgbClr val="585858"/>
                </a:solidFill>
                <a:latin typeface="Microsoft Sans Serif"/>
                <a:cs typeface="Microsoft Sans Serif"/>
              </a:rPr>
              <a:t>х 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зерна </a:t>
            </a:r>
            <a:r>
              <a:rPr sz="11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1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продуктов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его</a:t>
            </a:r>
            <a:r>
              <a:rPr sz="11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переработки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32" name="object 42"/>
          <p:cNvSpPr/>
          <p:nvPr/>
        </p:nvSpPr>
        <p:spPr>
          <a:xfrm>
            <a:off x="147042" y="4365104"/>
            <a:ext cx="2816860" cy="1499870"/>
          </a:xfrm>
          <a:custGeom>
            <a:avLst/>
            <a:gdLst/>
            <a:ahLst/>
            <a:cxnLst/>
            <a:rect l="l" t="t" r="r" b="b"/>
            <a:pathLst>
              <a:path w="2816860" h="1499870">
                <a:moveTo>
                  <a:pt x="2566416" y="0"/>
                </a:moveTo>
                <a:lnTo>
                  <a:pt x="249936" y="0"/>
                </a:lnTo>
                <a:lnTo>
                  <a:pt x="205009" y="4026"/>
                </a:lnTo>
                <a:lnTo>
                  <a:pt x="162725" y="15635"/>
                </a:lnTo>
                <a:lnTo>
                  <a:pt x="123788" y="34120"/>
                </a:lnTo>
                <a:lnTo>
                  <a:pt x="88905" y="58777"/>
                </a:lnTo>
                <a:lnTo>
                  <a:pt x="58781" y="88899"/>
                </a:lnTo>
                <a:lnTo>
                  <a:pt x="34123" y="123782"/>
                </a:lnTo>
                <a:lnTo>
                  <a:pt x="15636" y="162719"/>
                </a:lnTo>
                <a:lnTo>
                  <a:pt x="4026" y="205006"/>
                </a:lnTo>
                <a:lnTo>
                  <a:pt x="0" y="249935"/>
                </a:lnTo>
                <a:lnTo>
                  <a:pt x="0" y="1249667"/>
                </a:lnTo>
                <a:lnTo>
                  <a:pt x="4026" y="1294597"/>
                </a:lnTo>
                <a:lnTo>
                  <a:pt x="15636" y="1336884"/>
                </a:lnTo>
                <a:lnTo>
                  <a:pt x="34123" y="1375823"/>
                </a:lnTo>
                <a:lnTo>
                  <a:pt x="58781" y="1410708"/>
                </a:lnTo>
                <a:lnTo>
                  <a:pt x="88905" y="1440833"/>
                </a:lnTo>
                <a:lnTo>
                  <a:pt x="123788" y="1465492"/>
                </a:lnTo>
                <a:lnTo>
                  <a:pt x="162725" y="1483979"/>
                </a:lnTo>
                <a:lnTo>
                  <a:pt x="205009" y="1495589"/>
                </a:lnTo>
                <a:lnTo>
                  <a:pt x="249936" y="1499615"/>
                </a:lnTo>
                <a:lnTo>
                  <a:pt x="2566416" y="1499615"/>
                </a:lnTo>
                <a:lnTo>
                  <a:pt x="2611345" y="1495589"/>
                </a:lnTo>
                <a:lnTo>
                  <a:pt x="2653632" y="1483979"/>
                </a:lnTo>
                <a:lnTo>
                  <a:pt x="2692569" y="1465492"/>
                </a:lnTo>
                <a:lnTo>
                  <a:pt x="2727452" y="1440833"/>
                </a:lnTo>
                <a:lnTo>
                  <a:pt x="2757574" y="1410708"/>
                </a:lnTo>
                <a:lnTo>
                  <a:pt x="2782231" y="1375823"/>
                </a:lnTo>
                <a:lnTo>
                  <a:pt x="2800716" y="1336884"/>
                </a:lnTo>
                <a:lnTo>
                  <a:pt x="2812325" y="1294597"/>
                </a:lnTo>
                <a:lnTo>
                  <a:pt x="2816351" y="1249667"/>
                </a:lnTo>
                <a:lnTo>
                  <a:pt x="2816351" y="249935"/>
                </a:lnTo>
                <a:lnTo>
                  <a:pt x="2812325" y="205006"/>
                </a:lnTo>
                <a:lnTo>
                  <a:pt x="2800716" y="162719"/>
                </a:lnTo>
                <a:lnTo>
                  <a:pt x="2782231" y="123782"/>
                </a:lnTo>
                <a:lnTo>
                  <a:pt x="2757574" y="88899"/>
                </a:lnTo>
                <a:lnTo>
                  <a:pt x="2727451" y="58777"/>
                </a:lnTo>
                <a:lnTo>
                  <a:pt x="2692569" y="34120"/>
                </a:lnTo>
                <a:lnTo>
                  <a:pt x="2653632" y="15635"/>
                </a:lnTo>
                <a:lnTo>
                  <a:pt x="2611345" y="4026"/>
                </a:lnTo>
                <a:lnTo>
                  <a:pt x="2566416" y="0"/>
                </a:lnTo>
                <a:close/>
              </a:path>
            </a:pathLst>
          </a:custGeom>
          <a:solidFill>
            <a:srgbClr val="FFC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8"/>
          <p:cNvSpPr/>
          <p:nvPr/>
        </p:nvSpPr>
        <p:spPr>
          <a:xfrm>
            <a:off x="3240221" y="4365104"/>
            <a:ext cx="2818130" cy="1499870"/>
          </a:xfrm>
          <a:custGeom>
            <a:avLst/>
            <a:gdLst/>
            <a:ahLst/>
            <a:cxnLst/>
            <a:rect l="l" t="t" r="r" b="b"/>
            <a:pathLst>
              <a:path w="2818129" h="1499870">
                <a:moveTo>
                  <a:pt x="2567940" y="0"/>
                </a:moveTo>
                <a:lnTo>
                  <a:pt x="249936" y="0"/>
                </a:lnTo>
                <a:lnTo>
                  <a:pt x="205006" y="4026"/>
                </a:lnTo>
                <a:lnTo>
                  <a:pt x="162719" y="15635"/>
                </a:lnTo>
                <a:lnTo>
                  <a:pt x="123782" y="34120"/>
                </a:lnTo>
                <a:lnTo>
                  <a:pt x="88900" y="58777"/>
                </a:lnTo>
                <a:lnTo>
                  <a:pt x="58777" y="88899"/>
                </a:lnTo>
                <a:lnTo>
                  <a:pt x="34120" y="123782"/>
                </a:lnTo>
                <a:lnTo>
                  <a:pt x="15635" y="162719"/>
                </a:lnTo>
                <a:lnTo>
                  <a:pt x="4026" y="205006"/>
                </a:lnTo>
                <a:lnTo>
                  <a:pt x="0" y="249935"/>
                </a:lnTo>
                <a:lnTo>
                  <a:pt x="0" y="1249679"/>
                </a:lnTo>
                <a:lnTo>
                  <a:pt x="4026" y="1294606"/>
                </a:lnTo>
                <a:lnTo>
                  <a:pt x="15635" y="1336890"/>
                </a:lnTo>
                <a:lnTo>
                  <a:pt x="34120" y="1375827"/>
                </a:lnTo>
                <a:lnTo>
                  <a:pt x="58777" y="1410710"/>
                </a:lnTo>
                <a:lnTo>
                  <a:pt x="88900" y="1440834"/>
                </a:lnTo>
                <a:lnTo>
                  <a:pt x="123782" y="1465492"/>
                </a:lnTo>
                <a:lnTo>
                  <a:pt x="162719" y="1483979"/>
                </a:lnTo>
                <a:lnTo>
                  <a:pt x="205006" y="1495589"/>
                </a:lnTo>
                <a:lnTo>
                  <a:pt x="249936" y="1499615"/>
                </a:lnTo>
                <a:lnTo>
                  <a:pt x="2567940" y="1499615"/>
                </a:lnTo>
                <a:lnTo>
                  <a:pt x="2612869" y="1495589"/>
                </a:lnTo>
                <a:lnTo>
                  <a:pt x="2655156" y="1483979"/>
                </a:lnTo>
                <a:lnTo>
                  <a:pt x="2694093" y="1465492"/>
                </a:lnTo>
                <a:lnTo>
                  <a:pt x="2728976" y="1440834"/>
                </a:lnTo>
                <a:lnTo>
                  <a:pt x="2759098" y="1410710"/>
                </a:lnTo>
                <a:lnTo>
                  <a:pt x="2783755" y="1375827"/>
                </a:lnTo>
                <a:lnTo>
                  <a:pt x="2802240" y="1336890"/>
                </a:lnTo>
                <a:lnTo>
                  <a:pt x="2813849" y="1294606"/>
                </a:lnTo>
                <a:lnTo>
                  <a:pt x="2817876" y="1249679"/>
                </a:lnTo>
                <a:lnTo>
                  <a:pt x="2817876" y="249935"/>
                </a:lnTo>
                <a:lnTo>
                  <a:pt x="2813849" y="205006"/>
                </a:lnTo>
                <a:lnTo>
                  <a:pt x="2802240" y="162719"/>
                </a:lnTo>
                <a:lnTo>
                  <a:pt x="2783755" y="123782"/>
                </a:lnTo>
                <a:lnTo>
                  <a:pt x="2759098" y="88899"/>
                </a:lnTo>
                <a:lnTo>
                  <a:pt x="2728976" y="58777"/>
                </a:lnTo>
                <a:lnTo>
                  <a:pt x="2694093" y="34120"/>
                </a:lnTo>
                <a:lnTo>
                  <a:pt x="2655156" y="15635"/>
                </a:lnTo>
                <a:lnTo>
                  <a:pt x="2612869" y="4026"/>
                </a:lnTo>
                <a:lnTo>
                  <a:pt x="2567940" y="0"/>
                </a:lnTo>
                <a:close/>
              </a:path>
            </a:pathLst>
          </a:custGeom>
          <a:solidFill>
            <a:srgbClr val="FFC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48"/>
          <p:cNvSpPr/>
          <p:nvPr/>
        </p:nvSpPr>
        <p:spPr>
          <a:xfrm>
            <a:off x="6154269" y="4365104"/>
            <a:ext cx="2818130" cy="1499870"/>
          </a:xfrm>
          <a:custGeom>
            <a:avLst/>
            <a:gdLst/>
            <a:ahLst/>
            <a:cxnLst/>
            <a:rect l="l" t="t" r="r" b="b"/>
            <a:pathLst>
              <a:path w="2818129" h="1499870">
                <a:moveTo>
                  <a:pt x="2567940" y="0"/>
                </a:moveTo>
                <a:lnTo>
                  <a:pt x="249936" y="0"/>
                </a:lnTo>
                <a:lnTo>
                  <a:pt x="205006" y="4026"/>
                </a:lnTo>
                <a:lnTo>
                  <a:pt x="162719" y="15635"/>
                </a:lnTo>
                <a:lnTo>
                  <a:pt x="123782" y="34120"/>
                </a:lnTo>
                <a:lnTo>
                  <a:pt x="88900" y="58777"/>
                </a:lnTo>
                <a:lnTo>
                  <a:pt x="58777" y="88899"/>
                </a:lnTo>
                <a:lnTo>
                  <a:pt x="34120" y="123782"/>
                </a:lnTo>
                <a:lnTo>
                  <a:pt x="15635" y="162719"/>
                </a:lnTo>
                <a:lnTo>
                  <a:pt x="4026" y="205006"/>
                </a:lnTo>
                <a:lnTo>
                  <a:pt x="0" y="249935"/>
                </a:lnTo>
                <a:lnTo>
                  <a:pt x="0" y="1249679"/>
                </a:lnTo>
                <a:lnTo>
                  <a:pt x="4026" y="1294606"/>
                </a:lnTo>
                <a:lnTo>
                  <a:pt x="15635" y="1336890"/>
                </a:lnTo>
                <a:lnTo>
                  <a:pt x="34120" y="1375827"/>
                </a:lnTo>
                <a:lnTo>
                  <a:pt x="58777" y="1410710"/>
                </a:lnTo>
                <a:lnTo>
                  <a:pt x="88900" y="1440834"/>
                </a:lnTo>
                <a:lnTo>
                  <a:pt x="123782" y="1465492"/>
                </a:lnTo>
                <a:lnTo>
                  <a:pt x="162719" y="1483979"/>
                </a:lnTo>
                <a:lnTo>
                  <a:pt x="205006" y="1495589"/>
                </a:lnTo>
                <a:lnTo>
                  <a:pt x="249936" y="1499615"/>
                </a:lnTo>
                <a:lnTo>
                  <a:pt x="2567940" y="1499615"/>
                </a:lnTo>
                <a:lnTo>
                  <a:pt x="2612869" y="1495589"/>
                </a:lnTo>
                <a:lnTo>
                  <a:pt x="2655156" y="1483979"/>
                </a:lnTo>
                <a:lnTo>
                  <a:pt x="2694093" y="1465492"/>
                </a:lnTo>
                <a:lnTo>
                  <a:pt x="2728976" y="1440834"/>
                </a:lnTo>
                <a:lnTo>
                  <a:pt x="2759098" y="1410710"/>
                </a:lnTo>
                <a:lnTo>
                  <a:pt x="2783755" y="1375827"/>
                </a:lnTo>
                <a:lnTo>
                  <a:pt x="2802240" y="1336890"/>
                </a:lnTo>
                <a:lnTo>
                  <a:pt x="2813849" y="1294606"/>
                </a:lnTo>
                <a:lnTo>
                  <a:pt x="2817876" y="1249679"/>
                </a:lnTo>
                <a:lnTo>
                  <a:pt x="2817876" y="249935"/>
                </a:lnTo>
                <a:lnTo>
                  <a:pt x="2813849" y="205006"/>
                </a:lnTo>
                <a:lnTo>
                  <a:pt x="2802240" y="162719"/>
                </a:lnTo>
                <a:lnTo>
                  <a:pt x="2783755" y="123782"/>
                </a:lnTo>
                <a:lnTo>
                  <a:pt x="2759098" y="88899"/>
                </a:lnTo>
                <a:lnTo>
                  <a:pt x="2728976" y="58777"/>
                </a:lnTo>
                <a:lnTo>
                  <a:pt x="2694093" y="34120"/>
                </a:lnTo>
                <a:lnTo>
                  <a:pt x="2655156" y="15635"/>
                </a:lnTo>
                <a:lnTo>
                  <a:pt x="2612869" y="4026"/>
                </a:lnTo>
                <a:lnTo>
                  <a:pt x="2567940" y="0"/>
                </a:lnTo>
                <a:close/>
              </a:path>
            </a:pathLst>
          </a:custGeom>
          <a:solidFill>
            <a:srgbClr val="FFC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44"/>
          <p:cNvGrpSpPr/>
          <p:nvPr/>
        </p:nvGrpSpPr>
        <p:grpSpPr>
          <a:xfrm>
            <a:off x="156719" y="4365104"/>
            <a:ext cx="2828925" cy="551815"/>
            <a:chOff x="711708" y="4613147"/>
            <a:chExt cx="2828925" cy="551815"/>
          </a:xfrm>
        </p:grpSpPr>
        <p:sp>
          <p:nvSpPr>
            <p:cNvPr id="36" name="object 45"/>
            <p:cNvSpPr/>
            <p:nvPr/>
          </p:nvSpPr>
          <p:spPr>
            <a:xfrm>
              <a:off x="717804" y="4619243"/>
              <a:ext cx="2816860" cy="539750"/>
            </a:xfrm>
            <a:custGeom>
              <a:avLst/>
              <a:gdLst/>
              <a:ahLst/>
              <a:cxnLst/>
              <a:rect l="l" t="t" r="r" b="b"/>
              <a:pathLst>
                <a:path w="2816860" h="539750">
                  <a:moveTo>
                    <a:pt x="2726435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79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5"/>
                  </a:lnTo>
                  <a:lnTo>
                    <a:pt x="2726435" y="539495"/>
                  </a:lnTo>
                  <a:lnTo>
                    <a:pt x="2761434" y="532429"/>
                  </a:lnTo>
                  <a:lnTo>
                    <a:pt x="2790015" y="513159"/>
                  </a:lnTo>
                  <a:lnTo>
                    <a:pt x="2809285" y="484578"/>
                  </a:lnTo>
                  <a:lnTo>
                    <a:pt x="2816351" y="449579"/>
                  </a:lnTo>
                  <a:lnTo>
                    <a:pt x="2816351" y="89915"/>
                  </a:lnTo>
                  <a:lnTo>
                    <a:pt x="2809285" y="54917"/>
                  </a:lnTo>
                  <a:lnTo>
                    <a:pt x="2790015" y="26336"/>
                  </a:lnTo>
                  <a:lnTo>
                    <a:pt x="2761434" y="7066"/>
                  </a:lnTo>
                  <a:lnTo>
                    <a:pt x="2726435" y="0"/>
                  </a:lnTo>
                  <a:close/>
                </a:path>
              </a:pathLst>
            </a:custGeom>
            <a:solidFill>
              <a:srgbClr val="69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46"/>
            <p:cNvSpPr/>
            <p:nvPr/>
          </p:nvSpPr>
          <p:spPr>
            <a:xfrm>
              <a:off x="717804" y="4619243"/>
              <a:ext cx="2816860" cy="539750"/>
            </a:xfrm>
            <a:custGeom>
              <a:avLst/>
              <a:gdLst/>
              <a:ahLst/>
              <a:cxnLst/>
              <a:rect l="l" t="t" r="r" b="b"/>
              <a:pathLst>
                <a:path w="2816860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5" y="0"/>
                  </a:lnTo>
                  <a:lnTo>
                    <a:pt x="2726435" y="0"/>
                  </a:lnTo>
                  <a:lnTo>
                    <a:pt x="2761434" y="7066"/>
                  </a:lnTo>
                  <a:lnTo>
                    <a:pt x="2790015" y="26336"/>
                  </a:lnTo>
                  <a:lnTo>
                    <a:pt x="2809285" y="54917"/>
                  </a:lnTo>
                  <a:lnTo>
                    <a:pt x="2816351" y="89915"/>
                  </a:lnTo>
                  <a:lnTo>
                    <a:pt x="2816351" y="449579"/>
                  </a:lnTo>
                  <a:lnTo>
                    <a:pt x="2809285" y="484578"/>
                  </a:lnTo>
                  <a:lnTo>
                    <a:pt x="2790015" y="513159"/>
                  </a:lnTo>
                  <a:lnTo>
                    <a:pt x="2761434" y="532429"/>
                  </a:lnTo>
                  <a:lnTo>
                    <a:pt x="2726435" y="539495"/>
                  </a:lnTo>
                  <a:lnTo>
                    <a:pt x="89915" y="539495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79"/>
                  </a:lnTo>
                  <a:lnTo>
                    <a:pt x="0" y="89915"/>
                  </a:lnTo>
                  <a:close/>
                </a:path>
              </a:pathLst>
            </a:custGeom>
            <a:ln w="12192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44"/>
          <p:cNvGrpSpPr/>
          <p:nvPr/>
        </p:nvGrpSpPr>
        <p:grpSpPr>
          <a:xfrm>
            <a:off x="3227387" y="4359135"/>
            <a:ext cx="2828925" cy="551815"/>
            <a:chOff x="711708" y="4613147"/>
            <a:chExt cx="2828925" cy="551815"/>
          </a:xfrm>
        </p:grpSpPr>
        <p:sp>
          <p:nvSpPr>
            <p:cNvPr id="39" name="object 45"/>
            <p:cNvSpPr/>
            <p:nvPr/>
          </p:nvSpPr>
          <p:spPr>
            <a:xfrm>
              <a:off x="717804" y="4619243"/>
              <a:ext cx="2816860" cy="539750"/>
            </a:xfrm>
            <a:custGeom>
              <a:avLst/>
              <a:gdLst/>
              <a:ahLst/>
              <a:cxnLst/>
              <a:rect l="l" t="t" r="r" b="b"/>
              <a:pathLst>
                <a:path w="2816860" h="539750">
                  <a:moveTo>
                    <a:pt x="2726435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79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5"/>
                  </a:lnTo>
                  <a:lnTo>
                    <a:pt x="2726435" y="539495"/>
                  </a:lnTo>
                  <a:lnTo>
                    <a:pt x="2761434" y="532429"/>
                  </a:lnTo>
                  <a:lnTo>
                    <a:pt x="2790015" y="513159"/>
                  </a:lnTo>
                  <a:lnTo>
                    <a:pt x="2809285" y="484578"/>
                  </a:lnTo>
                  <a:lnTo>
                    <a:pt x="2816351" y="449579"/>
                  </a:lnTo>
                  <a:lnTo>
                    <a:pt x="2816351" y="89915"/>
                  </a:lnTo>
                  <a:lnTo>
                    <a:pt x="2809285" y="54917"/>
                  </a:lnTo>
                  <a:lnTo>
                    <a:pt x="2790015" y="26336"/>
                  </a:lnTo>
                  <a:lnTo>
                    <a:pt x="2761434" y="7066"/>
                  </a:lnTo>
                  <a:lnTo>
                    <a:pt x="2726435" y="0"/>
                  </a:lnTo>
                  <a:close/>
                </a:path>
              </a:pathLst>
            </a:custGeom>
            <a:solidFill>
              <a:srgbClr val="69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6"/>
            <p:cNvSpPr/>
            <p:nvPr/>
          </p:nvSpPr>
          <p:spPr>
            <a:xfrm>
              <a:off x="717804" y="4619243"/>
              <a:ext cx="2816860" cy="539750"/>
            </a:xfrm>
            <a:custGeom>
              <a:avLst/>
              <a:gdLst/>
              <a:ahLst/>
              <a:cxnLst/>
              <a:rect l="l" t="t" r="r" b="b"/>
              <a:pathLst>
                <a:path w="2816860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5" y="0"/>
                  </a:lnTo>
                  <a:lnTo>
                    <a:pt x="2726435" y="0"/>
                  </a:lnTo>
                  <a:lnTo>
                    <a:pt x="2761434" y="7066"/>
                  </a:lnTo>
                  <a:lnTo>
                    <a:pt x="2790015" y="26336"/>
                  </a:lnTo>
                  <a:lnTo>
                    <a:pt x="2809285" y="54917"/>
                  </a:lnTo>
                  <a:lnTo>
                    <a:pt x="2816351" y="89915"/>
                  </a:lnTo>
                  <a:lnTo>
                    <a:pt x="2816351" y="449579"/>
                  </a:lnTo>
                  <a:lnTo>
                    <a:pt x="2809285" y="484578"/>
                  </a:lnTo>
                  <a:lnTo>
                    <a:pt x="2790015" y="513159"/>
                  </a:lnTo>
                  <a:lnTo>
                    <a:pt x="2761434" y="532429"/>
                  </a:lnTo>
                  <a:lnTo>
                    <a:pt x="2726435" y="539495"/>
                  </a:lnTo>
                  <a:lnTo>
                    <a:pt x="89915" y="539495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79"/>
                  </a:lnTo>
                  <a:lnTo>
                    <a:pt x="0" y="89915"/>
                  </a:lnTo>
                  <a:close/>
                </a:path>
              </a:pathLst>
            </a:custGeom>
            <a:ln w="12192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4"/>
          <p:cNvGrpSpPr/>
          <p:nvPr/>
        </p:nvGrpSpPr>
        <p:grpSpPr>
          <a:xfrm>
            <a:off x="6156176" y="4365104"/>
            <a:ext cx="2828925" cy="551815"/>
            <a:chOff x="711708" y="4613147"/>
            <a:chExt cx="2828925" cy="551815"/>
          </a:xfrm>
        </p:grpSpPr>
        <p:sp>
          <p:nvSpPr>
            <p:cNvPr id="42" name="object 45"/>
            <p:cNvSpPr/>
            <p:nvPr/>
          </p:nvSpPr>
          <p:spPr>
            <a:xfrm>
              <a:off x="717804" y="4619243"/>
              <a:ext cx="2816860" cy="539750"/>
            </a:xfrm>
            <a:custGeom>
              <a:avLst/>
              <a:gdLst/>
              <a:ahLst/>
              <a:cxnLst/>
              <a:rect l="l" t="t" r="r" b="b"/>
              <a:pathLst>
                <a:path w="2816860" h="539750">
                  <a:moveTo>
                    <a:pt x="2726435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79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5"/>
                  </a:lnTo>
                  <a:lnTo>
                    <a:pt x="2726435" y="539495"/>
                  </a:lnTo>
                  <a:lnTo>
                    <a:pt x="2761434" y="532429"/>
                  </a:lnTo>
                  <a:lnTo>
                    <a:pt x="2790015" y="513159"/>
                  </a:lnTo>
                  <a:lnTo>
                    <a:pt x="2809285" y="484578"/>
                  </a:lnTo>
                  <a:lnTo>
                    <a:pt x="2816351" y="449579"/>
                  </a:lnTo>
                  <a:lnTo>
                    <a:pt x="2816351" y="89915"/>
                  </a:lnTo>
                  <a:lnTo>
                    <a:pt x="2809285" y="54917"/>
                  </a:lnTo>
                  <a:lnTo>
                    <a:pt x="2790015" y="26336"/>
                  </a:lnTo>
                  <a:lnTo>
                    <a:pt x="2761434" y="7066"/>
                  </a:lnTo>
                  <a:lnTo>
                    <a:pt x="2726435" y="0"/>
                  </a:lnTo>
                  <a:close/>
                </a:path>
              </a:pathLst>
            </a:custGeom>
            <a:solidFill>
              <a:srgbClr val="698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6"/>
            <p:cNvSpPr/>
            <p:nvPr/>
          </p:nvSpPr>
          <p:spPr>
            <a:xfrm>
              <a:off x="717804" y="4619243"/>
              <a:ext cx="2816860" cy="539750"/>
            </a:xfrm>
            <a:custGeom>
              <a:avLst/>
              <a:gdLst/>
              <a:ahLst/>
              <a:cxnLst/>
              <a:rect l="l" t="t" r="r" b="b"/>
              <a:pathLst>
                <a:path w="2816860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5" y="0"/>
                  </a:lnTo>
                  <a:lnTo>
                    <a:pt x="2726435" y="0"/>
                  </a:lnTo>
                  <a:lnTo>
                    <a:pt x="2761434" y="7066"/>
                  </a:lnTo>
                  <a:lnTo>
                    <a:pt x="2790015" y="26336"/>
                  </a:lnTo>
                  <a:lnTo>
                    <a:pt x="2809285" y="54917"/>
                  </a:lnTo>
                  <a:lnTo>
                    <a:pt x="2816351" y="89915"/>
                  </a:lnTo>
                  <a:lnTo>
                    <a:pt x="2816351" y="449579"/>
                  </a:lnTo>
                  <a:lnTo>
                    <a:pt x="2809285" y="484578"/>
                  </a:lnTo>
                  <a:lnTo>
                    <a:pt x="2790015" y="513159"/>
                  </a:lnTo>
                  <a:lnTo>
                    <a:pt x="2761434" y="532429"/>
                  </a:lnTo>
                  <a:lnTo>
                    <a:pt x="2726435" y="539495"/>
                  </a:lnTo>
                  <a:lnTo>
                    <a:pt x="89915" y="539495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79"/>
                  </a:lnTo>
                  <a:lnTo>
                    <a:pt x="0" y="89915"/>
                  </a:lnTo>
                  <a:close/>
                </a:path>
              </a:pathLst>
            </a:custGeom>
            <a:ln w="12192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7"/>
          <p:cNvSpPr txBox="1"/>
          <p:nvPr/>
        </p:nvSpPr>
        <p:spPr>
          <a:xfrm>
            <a:off x="453558" y="4472666"/>
            <a:ext cx="2188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РОСАККРЕДИТАЦИЯ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5" name="object 53"/>
          <p:cNvSpPr txBox="1"/>
          <p:nvPr/>
        </p:nvSpPr>
        <p:spPr>
          <a:xfrm>
            <a:off x="4237038" y="4479670"/>
            <a:ext cx="100774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РОССТАТ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6" name="object 59"/>
          <p:cNvSpPr txBox="1"/>
          <p:nvPr/>
        </p:nvSpPr>
        <p:spPr>
          <a:xfrm>
            <a:off x="6580036" y="4344212"/>
            <a:ext cx="1968500" cy="593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ПРОЧИЕ</a:t>
            </a:r>
            <a:endParaRPr sz="16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35"/>
              </a:spcBef>
            </a:pP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(В</a:t>
            </a:r>
            <a:r>
              <a:rPr sz="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Т.</a:t>
            </a:r>
            <a:r>
              <a:rPr sz="7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Ч.</a:t>
            </a:r>
            <a:r>
              <a:rPr sz="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РОСРЕЗЕРВ,</a:t>
            </a:r>
            <a:r>
              <a:rPr sz="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АГЕНТ</a:t>
            </a:r>
            <a:r>
              <a:rPr sz="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ПРОВЕДЕНИЮ </a:t>
            </a:r>
            <a:r>
              <a:rPr sz="7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7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7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</a:t>
            </a:r>
            <a:r>
              <a:rPr sz="7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7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7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7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Ц</a:t>
            </a:r>
            <a:r>
              <a:rPr sz="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7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7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7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К  </a:t>
            </a:r>
            <a:r>
              <a:rPr sz="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(ОЗК),</a:t>
            </a:r>
            <a:r>
              <a:rPr sz="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РЭЦ)</a:t>
            </a:r>
            <a:endParaRPr sz="700" dirty="0">
              <a:latin typeface="Microsoft Sans Serif"/>
              <a:cs typeface="Microsoft Sans Serif"/>
            </a:endParaRPr>
          </a:p>
        </p:txBody>
      </p:sp>
      <p:sp>
        <p:nvSpPr>
          <p:cNvPr id="47" name="object 43"/>
          <p:cNvSpPr txBox="1"/>
          <p:nvPr/>
        </p:nvSpPr>
        <p:spPr>
          <a:xfrm>
            <a:off x="342071" y="4957382"/>
            <a:ext cx="2491105" cy="864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Предоставляет</a:t>
            </a:r>
            <a:r>
              <a:rPr sz="11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информацию</a:t>
            </a:r>
            <a:endParaRPr sz="11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декларациях</a:t>
            </a:r>
            <a:r>
              <a:rPr sz="11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1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зерна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и </a:t>
            </a:r>
            <a:r>
              <a:rPr sz="1100" spc="-2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продуктов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его 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переработки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требованиям</a:t>
            </a:r>
            <a:r>
              <a:rPr sz="1100" spc="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технических 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регламентов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48" name="object 49"/>
          <p:cNvSpPr txBox="1"/>
          <p:nvPr/>
        </p:nvSpPr>
        <p:spPr>
          <a:xfrm>
            <a:off x="3471643" y="4957382"/>
            <a:ext cx="230505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1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б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п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е</a:t>
            </a:r>
            <a:r>
              <a:rPr sz="11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чи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ае</a:t>
            </a:r>
            <a:r>
              <a:rPr sz="1100" spc="5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вт</a:t>
            </a:r>
            <a:r>
              <a:rPr sz="11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1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м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т</a:t>
            </a:r>
            <a:r>
              <a:rPr sz="11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з</a:t>
            </a:r>
            <a:r>
              <a:rPr sz="11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1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р</a:t>
            </a:r>
            <a:r>
              <a:rPr sz="11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а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нн</a:t>
            </a:r>
            <a:r>
              <a:rPr sz="11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о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е 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предоставление 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статистической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информации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49" name="object 55"/>
          <p:cNvSpPr txBox="1"/>
          <p:nvPr/>
        </p:nvSpPr>
        <p:spPr>
          <a:xfrm>
            <a:off x="6373286" y="5060277"/>
            <a:ext cx="246697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Предоставляют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прочую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информацию, </a:t>
            </a:r>
            <a:r>
              <a:rPr sz="1100" spc="-2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связанную </a:t>
            </a:r>
            <a:r>
              <a:rPr sz="1100" spc="40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развитием</a:t>
            </a:r>
            <a:endParaRPr sz="11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зернового</a:t>
            </a:r>
            <a:r>
              <a:rPr sz="11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комплекса</a:t>
            </a:r>
            <a:endParaRPr sz="11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8136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6" y="1229868"/>
            <a:ext cx="1697067" cy="111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/>
          <p:nvPr/>
        </p:nvSpPr>
        <p:spPr>
          <a:xfrm>
            <a:off x="211456" y="1229868"/>
            <a:ext cx="1711166" cy="1062355"/>
          </a:xfrm>
          <a:custGeom>
            <a:avLst/>
            <a:gdLst/>
            <a:ahLst/>
            <a:cxnLst/>
            <a:rect l="l" t="t" r="r" b="b"/>
            <a:pathLst>
              <a:path w="2281555" h="1062355">
                <a:moveTo>
                  <a:pt x="2104390" y="0"/>
                </a:moveTo>
                <a:lnTo>
                  <a:pt x="177038" y="0"/>
                </a:lnTo>
                <a:lnTo>
                  <a:pt x="129973" y="6322"/>
                </a:lnTo>
                <a:lnTo>
                  <a:pt x="87682" y="24167"/>
                </a:lnTo>
                <a:lnTo>
                  <a:pt x="51852" y="51847"/>
                </a:lnTo>
                <a:lnTo>
                  <a:pt x="24170" y="87677"/>
                </a:lnTo>
                <a:lnTo>
                  <a:pt x="6323" y="129969"/>
                </a:lnTo>
                <a:lnTo>
                  <a:pt x="0" y="177037"/>
                </a:lnTo>
                <a:lnTo>
                  <a:pt x="0" y="885190"/>
                </a:lnTo>
                <a:lnTo>
                  <a:pt x="6323" y="932258"/>
                </a:lnTo>
                <a:lnTo>
                  <a:pt x="24170" y="974550"/>
                </a:lnTo>
                <a:lnTo>
                  <a:pt x="51852" y="1010380"/>
                </a:lnTo>
                <a:lnTo>
                  <a:pt x="87682" y="1038060"/>
                </a:lnTo>
                <a:lnTo>
                  <a:pt x="129973" y="1055905"/>
                </a:lnTo>
                <a:lnTo>
                  <a:pt x="177038" y="1062228"/>
                </a:lnTo>
                <a:lnTo>
                  <a:pt x="2104390" y="1062228"/>
                </a:lnTo>
                <a:lnTo>
                  <a:pt x="2151458" y="1055905"/>
                </a:lnTo>
                <a:lnTo>
                  <a:pt x="2193750" y="1038060"/>
                </a:lnTo>
                <a:lnTo>
                  <a:pt x="2229580" y="1010380"/>
                </a:lnTo>
                <a:lnTo>
                  <a:pt x="2257260" y="974550"/>
                </a:lnTo>
                <a:lnTo>
                  <a:pt x="2275105" y="932258"/>
                </a:lnTo>
                <a:lnTo>
                  <a:pt x="2281428" y="885190"/>
                </a:lnTo>
                <a:lnTo>
                  <a:pt x="2281428" y="177037"/>
                </a:lnTo>
                <a:lnTo>
                  <a:pt x="2275105" y="129969"/>
                </a:lnTo>
                <a:lnTo>
                  <a:pt x="2257260" y="87677"/>
                </a:lnTo>
                <a:lnTo>
                  <a:pt x="2229580" y="51847"/>
                </a:lnTo>
                <a:lnTo>
                  <a:pt x="2193750" y="24167"/>
                </a:lnTo>
                <a:lnTo>
                  <a:pt x="2151458" y="6322"/>
                </a:lnTo>
                <a:lnTo>
                  <a:pt x="2104390" y="0"/>
                </a:lnTo>
                <a:close/>
              </a:path>
            </a:pathLst>
          </a:custGeom>
          <a:solidFill>
            <a:srgbClr val="6FAC46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75188"/>
              </p:ext>
            </p:extLst>
          </p:nvPr>
        </p:nvGraphicFramePr>
        <p:xfrm>
          <a:off x="-7429" y="614167"/>
          <a:ext cx="9143524" cy="533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7871"/>
                <a:gridCol w="1900714"/>
                <a:gridCol w="2689384"/>
                <a:gridCol w="2535555"/>
              </a:tblGrid>
              <a:tr h="408087">
                <a:tc gridSpan="2">
                  <a:txBody>
                    <a:bodyPr/>
                    <a:lstStyle/>
                    <a:p>
                      <a:pPr marL="34671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2000" spc="-30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Сельскохозяйственные</a:t>
                      </a:r>
                      <a:r>
                        <a:rPr sz="2000" spc="-8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45" dirty="0" err="1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8580" marB="0">
                    <a:lnR w="28575">
                      <a:solidFill>
                        <a:srgbClr val="F6A411"/>
                      </a:solidFill>
                      <a:prstDash val="solid"/>
                    </a:lnR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42100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2000" spc="-2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</a:t>
                      </a:r>
                      <a:r>
                        <a:rPr sz="2000" spc="-65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25" dirty="0" err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переработки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spc="-45" dirty="0" err="1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зерна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2390" marB="0">
                    <a:lnL w="28575">
                      <a:solidFill>
                        <a:srgbClr val="F6A411"/>
                      </a:solidFill>
                      <a:prstDash val="solid"/>
                    </a:lnL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4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49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Рожь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40" marB="0">
                    <a:lnR w="28575">
                      <a:solidFill>
                        <a:srgbClr val="F9DE97"/>
                      </a:solidFill>
                      <a:prstDash val="solid"/>
                    </a:lnR>
                    <a:lnT w="28575">
                      <a:solidFill>
                        <a:srgbClr val="F6A41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76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Фасоль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40" marB="0">
                    <a:lnL w="28575">
                      <a:solidFill>
                        <a:srgbClr val="F9DE97"/>
                      </a:solidFill>
                      <a:prstDash val="solid"/>
                    </a:lnL>
                    <a:lnR w="28575">
                      <a:solidFill>
                        <a:srgbClr val="F6A411"/>
                      </a:solidFill>
                      <a:prstDash val="solid"/>
                    </a:lnR>
                    <a:lnT w="28575">
                      <a:solidFill>
                        <a:srgbClr val="F6A411"/>
                      </a:solidFill>
                      <a:prstDash val="solid"/>
                    </a:lnT>
                  </a:tcPr>
                </a:tc>
                <a:tc rowSpan="14"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Рис: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1770" indent="-9017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192405" algn="l"/>
                        </a:tabLst>
                      </a:pPr>
                      <a:r>
                        <a:rPr sz="11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шелушеный,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2235" marR="156845">
                        <a:lnSpc>
                          <a:spcPct val="100000"/>
                        </a:lnSpc>
                        <a:buChar char="-"/>
                        <a:tabLst>
                          <a:tab pos="192405" algn="l"/>
                        </a:tabLst>
                      </a:pPr>
                      <a:r>
                        <a:rPr sz="11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полуобрушенный </a:t>
                      </a:r>
                      <a:r>
                        <a:rPr sz="11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sz="11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полностью</a:t>
                      </a:r>
                      <a:r>
                        <a:rPr sz="11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обрушенный,</a:t>
                      </a:r>
                      <a:r>
                        <a:rPr sz="11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</a:t>
                      </a:r>
                      <a:r>
                        <a:rPr sz="1100" spc="-2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дробленый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Мука: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1770" indent="-90170">
                        <a:lnSpc>
                          <a:spcPct val="100000"/>
                        </a:lnSpc>
                        <a:spcBef>
                          <a:spcPts val="10"/>
                        </a:spcBef>
                        <a:buChar char="-"/>
                        <a:tabLst>
                          <a:tab pos="192405" algn="l"/>
                        </a:tabLst>
                      </a:pPr>
                      <a:r>
                        <a:rPr sz="11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пшеничная</a:t>
                      </a:r>
                      <a:r>
                        <a:rPr sz="11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1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пшенично-ржаная,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1770" indent="-90170">
                        <a:lnSpc>
                          <a:spcPct val="100000"/>
                        </a:lnSpc>
                        <a:buChar char="-"/>
                        <a:tabLst>
                          <a:tab pos="192405" algn="l"/>
                        </a:tabLst>
                      </a:pPr>
                      <a:r>
                        <a:rPr sz="11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sz="11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прочих</a:t>
                      </a:r>
                      <a:r>
                        <a:rPr sz="11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зерновых</a:t>
                      </a:r>
                      <a:r>
                        <a:rPr sz="11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культур,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2235" marR="84455">
                        <a:lnSpc>
                          <a:spcPct val="100000"/>
                        </a:lnSpc>
                        <a:buChar char="-"/>
                        <a:tabLst>
                          <a:tab pos="192405" algn="l"/>
                        </a:tabLst>
                      </a:pPr>
                      <a:r>
                        <a:rPr sz="11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тонкого и </a:t>
                      </a:r>
                      <a:r>
                        <a:rPr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грубого </a:t>
                      </a:r>
                      <a:r>
                        <a:rPr sz="11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помола </a:t>
                      </a:r>
                      <a:r>
                        <a:rPr sz="11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овощных </a:t>
                      </a:r>
                      <a:r>
                        <a:rPr sz="11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1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 </a:t>
                      </a:r>
                      <a:r>
                        <a:rPr sz="11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растительных</a:t>
                      </a:r>
                      <a:r>
                        <a:rPr sz="11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 </a:t>
                      </a:r>
                      <a:r>
                        <a:rPr sz="11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</a:t>
                      </a:r>
                      <a:r>
                        <a:rPr sz="11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исключением</a:t>
                      </a:r>
                      <a:r>
                        <a:rPr sz="11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муки</a:t>
                      </a:r>
                      <a:r>
                        <a:rPr sz="11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тонкого </a:t>
                      </a:r>
                      <a:r>
                        <a:rPr sz="1100" spc="-2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1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грубого</a:t>
                      </a:r>
                      <a:r>
                        <a:rPr sz="11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помола</a:t>
                      </a:r>
                      <a:r>
                        <a:rPr sz="11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sz="11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овощных</a:t>
                      </a:r>
                      <a:r>
                        <a:rPr sz="11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культур)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3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Смеси</a:t>
                      </a:r>
                      <a:r>
                        <a:rPr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приготовления</a:t>
                      </a:r>
                      <a:r>
                        <a:rPr sz="1300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хлебобулочных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3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sz="13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sz="13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r>
                        <a:rPr sz="13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3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sz="13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3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sz="13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</a:t>
                      </a:r>
                      <a:r>
                        <a:rPr sz="13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3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</a:t>
                      </a:r>
                      <a:r>
                        <a:rPr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 </a:t>
                      </a:r>
                      <a:r>
                        <a:rPr sz="13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зде</a:t>
                      </a:r>
                      <a:r>
                        <a:rPr sz="13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</a:t>
                      </a:r>
                      <a:r>
                        <a:rPr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</a:p>
                    <a:p>
                      <a:pPr marL="102235" marR="310515">
                        <a:lnSpc>
                          <a:spcPct val="138500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Крупа</a:t>
                      </a:r>
                      <a:r>
                        <a:rPr sz="13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3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мука</a:t>
                      </a:r>
                      <a:r>
                        <a:rPr sz="13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грубого</a:t>
                      </a:r>
                      <a:r>
                        <a:rPr sz="13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помола</a:t>
                      </a:r>
                      <a:r>
                        <a:rPr sz="13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sz="13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пшеницы </a:t>
                      </a:r>
                      <a:r>
                        <a:rPr sz="1300" spc="-3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Крупа,</a:t>
                      </a:r>
                      <a:r>
                        <a:rPr sz="13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мука</a:t>
                      </a:r>
                      <a:r>
                        <a:rPr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грубого</a:t>
                      </a:r>
                      <a:r>
                        <a:rPr sz="13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помола</a:t>
                      </a:r>
                      <a:r>
                        <a:rPr sz="13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3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гранулы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2235" marR="688975">
                        <a:lnSpc>
                          <a:spcPct val="100000"/>
                        </a:lnSpc>
                      </a:pPr>
                      <a:r>
                        <a:rPr sz="13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sz="13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зерновых </a:t>
                      </a: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культур,</a:t>
                      </a:r>
                      <a:r>
                        <a:rPr sz="1300" spc="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sz="13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включенные </a:t>
                      </a:r>
                      <a:r>
                        <a:rPr sz="1300" spc="-3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3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</a:t>
                      </a:r>
                      <a:r>
                        <a:rPr sz="13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группировки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7945" marB="0">
                    <a:lnL w="28575">
                      <a:solidFill>
                        <a:srgbClr val="F6A411"/>
                      </a:solidFill>
                      <a:prstDash val="solid"/>
                    </a:lnL>
                    <a:lnR w="28575">
                      <a:solidFill>
                        <a:srgbClr val="F9DE97"/>
                      </a:solidFill>
                      <a:prstDash val="solid"/>
                    </a:lnR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  <a:tc rowSpan="14"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3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 </a:t>
                      </a:r>
                      <a:r>
                        <a:rPr sz="13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зерновые</a:t>
                      </a:r>
                      <a:r>
                        <a:rPr sz="13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sz="13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завтрака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3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 из зерновых </a:t>
                      </a: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Отруби,</a:t>
                      </a:r>
                      <a:r>
                        <a:rPr sz="1300" spc="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высевки</a:t>
                      </a:r>
                      <a:r>
                        <a:rPr sz="13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sz="13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sz="13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отходы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sz="13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обработки</a:t>
                      </a:r>
                      <a:r>
                        <a:rPr sz="13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зерновых</a:t>
                      </a:r>
                      <a:r>
                        <a:rPr sz="13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3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Крахмал: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070" indent="-90170">
                        <a:lnSpc>
                          <a:spcPct val="100000"/>
                        </a:lnSpc>
                        <a:spcBef>
                          <a:spcPts val="10"/>
                        </a:spcBef>
                        <a:buChar char="-"/>
                        <a:tabLst>
                          <a:tab pos="179070" algn="l"/>
                        </a:tabLst>
                      </a:pPr>
                      <a:r>
                        <a:rPr sz="11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кукурузный,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070" indent="-90170">
                        <a:lnSpc>
                          <a:spcPct val="100000"/>
                        </a:lnSpc>
                        <a:buChar char="-"/>
                        <a:tabLst>
                          <a:tab pos="179070" algn="l"/>
                        </a:tabLst>
                      </a:pPr>
                      <a:r>
                        <a:rPr sz="11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пшеничный,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070" indent="-90170">
                        <a:lnSpc>
                          <a:spcPct val="100000"/>
                        </a:lnSpc>
                        <a:buChar char="-"/>
                        <a:tabLst>
                          <a:tab pos="179070" algn="l"/>
                        </a:tabLst>
                      </a:pPr>
                      <a:r>
                        <a:rPr sz="11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рисовый,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070" indent="-90170">
                        <a:lnSpc>
                          <a:spcPct val="100000"/>
                        </a:lnSpc>
                        <a:buChar char="-"/>
                        <a:tabLst>
                          <a:tab pos="179070" algn="l"/>
                        </a:tabLst>
                      </a:pPr>
                      <a:r>
                        <a:rPr sz="11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сорговый,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070" indent="-90170">
                        <a:lnSpc>
                          <a:spcPct val="100000"/>
                        </a:lnSpc>
                        <a:buChar char="-"/>
                        <a:tabLst>
                          <a:tab pos="179070" algn="l"/>
                        </a:tabLst>
                      </a:pPr>
                      <a:r>
                        <a:rPr sz="11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ячменный,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070" indent="-90170">
                        <a:lnSpc>
                          <a:spcPct val="100000"/>
                        </a:lnSpc>
                        <a:buChar char="-"/>
                        <a:tabLst>
                          <a:tab pos="179070" algn="l"/>
                        </a:tabLst>
                      </a:pPr>
                      <a:r>
                        <a:rPr sz="11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ржаной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3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Декстрины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0" marR="965200">
                        <a:lnSpc>
                          <a:spcPct val="138500"/>
                        </a:lnSpc>
                        <a:spcBef>
                          <a:spcPts val="5"/>
                        </a:spcBef>
                      </a:pPr>
                      <a:r>
                        <a:rPr sz="1300" spc="-2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</a:t>
                      </a:r>
                      <a:r>
                        <a:rPr sz="1300" spc="-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sz="1300" spc="-2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</a:t>
                      </a:r>
                      <a:r>
                        <a:rPr sz="1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300" spc="-2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0" marR="965200">
                        <a:lnSpc>
                          <a:spcPct val="138500"/>
                        </a:lnSpc>
                        <a:spcBef>
                          <a:spcPts val="5"/>
                        </a:spcBef>
                      </a:pPr>
                      <a:r>
                        <a:rPr sz="1300" spc="-3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Глютен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3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Клейковина</a:t>
                      </a:r>
                      <a:r>
                        <a:rPr sz="13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пшеничная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7945" marB="0">
                    <a:lnL w="28575">
                      <a:solidFill>
                        <a:srgbClr val="F9DE97"/>
                      </a:solidFill>
                      <a:prstDash val="solid"/>
                    </a:lnL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marL="549275">
                        <a:lnSpc>
                          <a:spcPts val="1405"/>
                        </a:lnSpc>
                      </a:pPr>
                      <a:r>
                        <a:rPr sz="13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Кукуруза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28575">
                      <a:solidFill>
                        <a:srgbClr val="F9DE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405"/>
                        </a:lnSpc>
                      </a:pPr>
                      <a:r>
                        <a:rPr sz="13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DE97"/>
                      </a:solidFill>
                      <a:prstDash val="solid"/>
                    </a:lnL>
                    <a:lnR w="28575">
                      <a:solidFill>
                        <a:srgbClr val="F6A411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6A411"/>
                      </a:solidFill>
                      <a:prstDash val="solid"/>
                    </a:lnL>
                    <a:lnR w="28575">
                      <a:solidFill>
                        <a:srgbClr val="F9DE97"/>
                      </a:solidFill>
                      <a:prstDash val="solid"/>
                    </a:lnR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9DE97"/>
                      </a:solidFill>
                      <a:prstDash val="solid"/>
                    </a:lnL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marL="549275">
                        <a:lnSpc>
                          <a:spcPts val="1410"/>
                        </a:lnSpc>
                      </a:pPr>
                      <a:r>
                        <a:rPr sz="13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Соя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28575">
                      <a:solidFill>
                        <a:srgbClr val="F9DE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410"/>
                        </a:lnSpc>
                      </a:pP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Люпин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DE97"/>
                      </a:solidFill>
                      <a:prstDash val="solid"/>
                    </a:lnL>
                    <a:lnR w="28575">
                      <a:solidFill>
                        <a:srgbClr val="F6A411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6A411"/>
                      </a:solidFill>
                      <a:prstDash val="solid"/>
                    </a:lnL>
                    <a:lnR w="28575">
                      <a:solidFill>
                        <a:srgbClr val="F9DE97"/>
                      </a:solidFill>
                      <a:prstDash val="solid"/>
                    </a:lnR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9DE97"/>
                      </a:solidFill>
                      <a:prstDash val="solid"/>
                    </a:lnL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marL="549275">
                        <a:lnSpc>
                          <a:spcPts val="1405"/>
                        </a:lnSpc>
                      </a:pP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28575">
                      <a:solidFill>
                        <a:srgbClr val="F9DE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405"/>
                        </a:lnSpc>
                      </a:pP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Кормовые</a:t>
                      </a:r>
                      <a:r>
                        <a:rPr sz="13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бобы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DE97"/>
                      </a:solidFill>
                      <a:prstDash val="solid"/>
                    </a:lnL>
                    <a:lnR w="28575">
                      <a:solidFill>
                        <a:srgbClr val="F6A411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6A411"/>
                      </a:solidFill>
                      <a:prstDash val="solid"/>
                    </a:lnL>
                    <a:lnR w="28575">
                      <a:solidFill>
                        <a:srgbClr val="F9DE97"/>
                      </a:solidFill>
                      <a:prstDash val="solid"/>
                    </a:lnR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9DE97"/>
                      </a:solidFill>
                      <a:prstDash val="solid"/>
                    </a:lnL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marL="549275">
                        <a:lnSpc>
                          <a:spcPts val="1405"/>
                        </a:lnSpc>
                      </a:pPr>
                      <a:r>
                        <a:rPr sz="13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Гречиха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28575">
                      <a:solidFill>
                        <a:srgbClr val="F9DE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405"/>
                        </a:lnSpc>
                      </a:pP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Вика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DE97"/>
                      </a:solidFill>
                      <a:prstDash val="solid"/>
                    </a:lnL>
                    <a:lnR w="28575">
                      <a:solidFill>
                        <a:srgbClr val="F6A411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6A411"/>
                      </a:solidFill>
                      <a:prstDash val="solid"/>
                    </a:lnL>
                    <a:lnR w="28575">
                      <a:solidFill>
                        <a:srgbClr val="F9DE97"/>
                      </a:solidFill>
                      <a:prstDash val="solid"/>
                    </a:lnR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9DE97"/>
                      </a:solidFill>
                      <a:prstDash val="solid"/>
                    </a:lnL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marL="549275">
                        <a:lnSpc>
                          <a:spcPts val="1405"/>
                        </a:lnSpc>
                      </a:pPr>
                      <a:r>
                        <a:rPr sz="13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Ячмень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28575">
                      <a:solidFill>
                        <a:srgbClr val="F9DE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405"/>
                        </a:lnSpc>
                      </a:pP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Подсолнечник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DE97"/>
                      </a:solidFill>
                      <a:prstDash val="solid"/>
                    </a:lnL>
                    <a:lnR w="28575">
                      <a:solidFill>
                        <a:srgbClr val="F6A411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6A411"/>
                      </a:solidFill>
                      <a:prstDash val="solid"/>
                    </a:lnL>
                    <a:lnR w="28575">
                      <a:solidFill>
                        <a:srgbClr val="F9DE97"/>
                      </a:solidFill>
                      <a:prstDash val="solid"/>
                    </a:lnR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9DE97"/>
                      </a:solidFill>
                      <a:prstDash val="solid"/>
                    </a:lnL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marL="549275">
                        <a:lnSpc>
                          <a:spcPts val="1405"/>
                        </a:lnSpc>
                      </a:pPr>
                      <a:r>
                        <a:rPr sz="13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Овес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28575">
                      <a:solidFill>
                        <a:srgbClr val="F9DE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405"/>
                        </a:lnSpc>
                      </a:pPr>
                      <a:r>
                        <a:rPr sz="13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Сафлор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DE97"/>
                      </a:solidFill>
                      <a:prstDash val="solid"/>
                    </a:lnL>
                    <a:lnR w="28575">
                      <a:solidFill>
                        <a:srgbClr val="F6A411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6A411"/>
                      </a:solidFill>
                      <a:prstDash val="solid"/>
                    </a:lnL>
                    <a:lnR w="28575">
                      <a:solidFill>
                        <a:srgbClr val="F9DE97"/>
                      </a:solidFill>
                      <a:prstDash val="solid"/>
                    </a:lnR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9DE97"/>
                      </a:solidFill>
                      <a:prstDash val="solid"/>
                    </a:lnL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</a:tr>
              <a:tr h="418551">
                <a:tc>
                  <a:txBody>
                    <a:bodyPr/>
                    <a:lstStyle/>
                    <a:p>
                      <a:pPr marL="549275">
                        <a:lnSpc>
                          <a:spcPts val="1405"/>
                        </a:lnSpc>
                      </a:pPr>
                      <a:r>
                        <a:rPr sz="13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Пшеница</a:t>
                      </a:r>
                      <a:r>
                        <a:rPr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(мягкая,</a:t>
                      </a:r>
                      <a:r>
                        <a:rPr sz="1300" spc="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твердая)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28575">
                      <a:solidFill>
                        <a:srgbClr val="F9DE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405"/>
                        </a:lnSpc>
                      </a:pPr>
                      <a:r>
                        <a:rPr sz="13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Рапс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DE97"/>
                      </a:solidFill>
                      <a:prstDash val="solid"/>
                    </a:lnL>
                    <a:lnR w="28575">
                      <a:solidFill>
                        <a:srgbClr val="F6A411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6A411"/>
                      </a:solidFill>
                      <a:prstDash val="solid"/>
                    </a:lnL>
                    <a:lnR w="28575">
                      <a:solidFill>
                        <a:srgbClr val="F9DE97"/>
                      </a:solidFill>
                      <a:prstDash val="solid"/>
                    </a:lnR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9DE97"/>
                      </a:solidFill>
                      <a:prstDash val="solid"/>
                    </a:lnL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marL="549275">
                        <a:lnSpc>
                          <a:spcPts val="1405"/>
                        </a:lnSpc>
                      </a:pPr>
                      <a:r>
                        <a:rPr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Просо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28575">
                      <a:solidFill>
                        <a:srgbClr val="F9DE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405"/>
                        </a:lnSpc>
                      </a:pPr>
                      <a:r>
                        <a:rPr sz="13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Хлопчатник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DE97"/>
                      </a:solidFill>
                      <a:prstDash val="solid"/>
                    </a:lnL>
                    <a:lnR w="28575">
                      <a:solidFill>
                        <a:srgbClr val="F6A411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6A411"/>
                      </a:solidFill>
                      <a:prstDash val="solid"/>
                    </a:lnL>
                    <a:lnR w="28575">
                      <a:solidFill>
                        <a:srgbClr val="F9DE97"/>
                      </a:solidFill>
                      <a:prstDash val="solid"/>
                    </a:lnR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9DE97"/>
                      </a:solidFill>
                      <a:prstDash val="solid"/>
                    </a:lnL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marL="549275">
                        <a:lnSpc>
                          <a:spcPts val="1405"/>
                        </a:lnSpc>
                      </a:pPr>
                      <a:r>
                        <a:rPr sz="13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Сорго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28575">
                      <a:solidFill>
                        <a:srgbClr val="F9DE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405"/>
                        </a:lnSpc>
                      </a:pPr>
                      <a:r>
                        <a:rPr sz="13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DE97"/>
                      </a:solidFill>
                      <a:prstDash val="solid"/>
                    </a:lnL>
                    <a:lnR w="28575">
                      <a:solidFill>
                        <a:srgbClr val="F6A411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6A411"/>
                      </a:solidFill>
                      <a:prstDash val="solid"/>
                    </a:lnL>
                    <a:lnR w="28575">
                      <a:solidFill>
                        <a:srgbClr val="F9DE97"/>
                      </a:solidFill>
                      <a:prstDash val="solid"/>
                    </a:lnR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9DE97"/>
                      </a:solidFill>
                      <a:prstDash val="solid"/>
                    </a:lnL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marL="549275">
                        <a:lnSpc>
                          <a:spcPts val="1410"/>
                        </a:lnSpc>
                      </a:pPr>
                      <a:r>
                        <a:rPr sz="13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Тритикале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28575">
                      <a:solidFill>
                        <a:srgbClr val="F9DE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410"/>
                        </a:lnSpc>
                      </a:pPr>
                      <a:r>
                        <a:rPr sz="13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Арахис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DE97"/>
                      </a:solidFill>
                      <a:prstDash val="solid"/>
                    </a:lnL>
                    <a:lnR w="28575">
                      <a:solidFill>
                        <a:srgbClr val="F6A411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6A411"/>
                      </a:solidFill>
                      <a:prstDash val="solid"/>
                    </a:lnL>
                    <a:lnR w="28575">
                      <a:solidFill>
                        <a:srgbClr val="F9DE97"/>
                      </a:solidFill>
                      <a:prstDash val="solid"/>
                    </a:lnR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9DE97"/>
                      </a:solidFill>
                      <a:prstDash val="solid"/>
                    </a:lnL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marL="549275">
                        <a:lnSpc>
                          <a:spcPts val="1410"/>
                        </a:lnSpc>
                      </a:pPr>
                      <a:r>
                        <a:rPr sz="13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28575">
                      <a:solidFill>
                        <a:srgbClr val="F9DE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410"/>
                        </a:lnSpc>
                      </a:pPr>
                      <a:r>
                        <a:rPr sz="13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Кунжут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DE97"/>
                      </a:solidFill>
                      <a:prstDash val="solid"/>
                    </a:lnL>
                    <a:lnR w="28575">
                      <a:solidFill>
                        <a:srgbClr val="F6A411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6A411"/>
                      </a:solidFill>
                      <a:prstDash val="solid"/>
                    </a:lnL>
                    <a:lnR w="28575">
                      <a:solidFill>
                        <a:srgbClr val="F9DE97"/>
                      </a:solidFill>
                      <a:prstDash val="solid"/>
                    </a:lnR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9DE97"/>
                      </a:solidFill>
                      <a:prstDash val="solid"/>
                    </a:lnL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</a:tr>
              <a:tr h="209276">
                <a:tc>
                  <a:txBody>
                    <a:bodyPr/>
                    <a:lstStyle/>
                    <a:p>
                      <a:pPr marL="549275">
                        <a:lnSpc>
                          <a:spcPts val="1405"/>
                        </a:lnSpc>
                      </a:pPr>
                      <a:r>
                        <a:rPr sz="13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Чечевица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28575">
                      <a:solidFill>
                        <a:srgbClr val="F9DE9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405"/>
                        </a:lnSpc>
                      </a:pPr>
                      <a:r>
                        <a:rPr sz="13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Горчица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DE97"/>
                      </a:solidFill>
                      <a:prstDash val="solid"/>
                    </a:lnL>
                    <a:lnR w="28575">
                      <a:solidFill>
                        <a:srgbClr val="F6A411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6A411"/>
                      </a:solidFill>
                      <a:prstDash val="solid"/>
                    </a:lnL>
                    <a:lnR w="28575">
                      <a:solidFill>
                        <a:srgbClr val="F9DE97"/>
                      </a:solidFill>
                      <a:prstDash val="solid"/>
                    </a:lnR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9DE97"/>
                      </a:solidFill>
                      <a:prstDash val="solid"/>
                    </a:lnL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</a:tr>
              <a:tr h="1692218">
                <a:tc>
                  <a:txBody>
                    <a:bodyPr/>
                    <a:lstStyle/>
                    <a:p>
                      <a:pPr marL="549275">
                        <a:lnSpc>
                          <a:spcPts val="1405"/>
                        </a:lnSpc>
                      </a:pPr>
                      <a:r>
                        <a:rPr sz="13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Чина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28575">
                      <a:solidFill>
                        <a:srgbClr val="F9DE97"/>
                      </a:solidFill>
                      <a:prstDash val="solid"/>
                    </a:lnR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1405"/>
                        </a:lnSpc>
                      </a:pPr>
                      <a:r>
                        <a:rPr sz="13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Нут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DE97"/>
                      </a:solidFill>
                      <a:prstDash val="solid"/>
                    </a:lnL>
                    <a:lnR w="28575">
                      <a:solidFill>
                        <a:srgbClr val="F6A411"/>
                      </a:solidFill>
                      <a:prstDash val="solid"/>
                    </a:lnR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6A411"/>
                      </a:solidFill>
                      <a:prstDash val="solid"/>
                    </a:lnL>
                    <a:lnR w="28575">
                      <a:solidFill>
                        <a:srgbClr val="F9DE97"/>
                      </a:solidFill>
                      <a:prstDash val="solid"/>
                    </a:lnR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28575">
                      <a:solidFill>
                        <a:srgbClr val="F9DE97"/>
                      </a:solidFill>
                      <a:prstDash val="solid"/>
                    </a:lnL>
                    <a:lnT w="28575">
                      <a:solidFill>
                        <a:srgbClr val="F6A411"/>
                      </a:solidFill>
                      <a:prstDash val="solid"/>
                    </a:lnT>
                    <a:lnB w="28575">
                      <a:solidFill>
                        <a:srgbClr val="F6A41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8128" y="139292"/>
            <a:ext cx="8603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69872D"/>
                </a:solidFill>
                <a:latin typeface="Arial"/>
                <a:cs typeface="Arial"/>
              </a:rPr>
              <a:t>Продукция, </a:t>
            </a:r>
            <a:r>
              <a:rPr sz="2000" b="1" spc="-20" dirty="0">
                <a:solidFill>
                  <a:srgbClr val="69872D"/>
                </a:solidFill>
                <a:latin typeface="Arial"/>
                <a:cs typeface="Arial"/>
              </a:rPr>
              <a:t>информация</a:t>
            </a:r>
            <a:r>
              <a:rPr sz="2000" b="1" spc="-5" dirty="0">
                <a:solidFill>
                  <a:srgbClr val="69872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9872D"/>
                </a:solidFill>
                <a:latin typeface="Arial"/>
                <a:cs typeface="Arial"/>
              </a:rPr>
              <a:t>о</a:t>
            </a:r>
            <a:r>
              <a:rPr sz="2000" b="1" spc="-10" dirty="0">
                <a:solidFill>
                  <a:srgbClr val="69872D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69872D"/>
                </a:solidFill>
                <a:latin typeface="Arial"/>
                <a:cs typeface="Arial"/>
              </a:rPr>
              <a:t>которой</a:t>
            </a:r>
            <a:r>
              <a:rPr sz="2000" b="1" spc="-25" dirty="0">
                <a:solidFill>
                  <a:srgbClr val="69872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69872D"/>
                </a:solidFill>
                <a:latin typeface="Arial"/>
                <a:cs typeface="Arial"/>
              </a:rPr>
              <a:t>вносится</a:t>
            </a:r>
            <a:r>
              <a:rPr sz="2000" b="1" spc="5" dirty="0">
                <a:solidFill>
                  <a:srgbClr val="69872D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69872D"/>
                </a:solidFill>
                <a:latin typeface="Arial"/>
                <a:cs typeface="Arial"/>
              </a:rPr>
              <a:t>во</a:t>
            </a:r>
            <a:r>
              <a:rPr sz="2000" b="1" spc="-5" dirty="0">
                <a:solidFill>
                  <a:srgbClr val="69872D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69872D"/>
                </a:solidFill>
                <a:latin typeface="Arial"/>
                <a:cs typeface="Arial"/>
              </a:rPr>
              <a:t>ФГИС</a:t>
            </a:r>
            <a:r>
              <a:rPr sz="2000" b="1" spc="20" dirty="0">
                <a:solidFill>
                  <a:srgbClr val="69872D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69872D"/>
                </a:solidFill>
                <a:latin typeface="Arial"/>
                <a:cs typeface="Arial"/>
              </a:rPr>
              <a:t>«Зерно»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69204" y="6560644"/>
            <a:ext cx="141923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fld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8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83568" y="228600"/>
            <a:ext cx="7106837" cy="896144"/>
          </a:xfrm>
          <a:prstGeom prst="rect">
            <a:avLst/>
          </a:prstGeom>
        </p:spPr>
        <p:txBody>
          <a:bodyPr vert="horz" lIns="91410" tIns="45706" rIns="91410" bIns="45706" rtlCol="0" anchor="ctr">
            <a:normAutofit fontScale="85000" lnSpcReduction="20000"/>
          </a:bodyPr>
          <a:lstStyle>
            <a:lvl1pPr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2pPr>
            <a:lvl3pPr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3pPr>
            <a:lvl4pPr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4pPr>
            <a:lvl5pPr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5pPr>
            <a:lvl6pPr marL="447954"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895907"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43861"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791814"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 defTabSz="912948"/>
            <a:r>
              <a:rPr lang="ru-RU" sz="2800" dirty="0">
                <a:solidFill>
                  <a:srgbClr val="E8B7B7">
                    <a:lumMod val="25000"/>
                  </a:srgbClr>
                </a:solidFill>
                <a:effectLst>
                  <a:outerShdw blurRad="38100" dist="25400" dir="18900000" algn="bl" rotWithShape="0">
                    <a:sysClr val="window" lastClr="FFFFFF">
                      <a:alpha val="80000"/>
                    </a:sysClr>
                  </a:outerShdw>
                </a:effectLst>
                <a:latin typeface="Cambria"/>
                <a:cs typeface="Arial" panose="020B0604020202020204" pitchFamily="34" charset="0"/>
              </a:rPr>
              <a:t>Нормативные правовые акты, регулирующие эксплуатацию </a:t>
            </a:r>
            <a:endParaRPr lang="ru-RU" sz="2800" dirty="0" smtClean="0">
              <a:solidFill>
                <a:srgbClr val="E8B7B7">
                  <a:lumMod val="25000"/>
                </a:srgbClr>
              </a:solidFill>
              <a:effectLst>
                <a:outerShdw blurRad="38100" dist="25400" dir="18900000" algn="bl" rotWithShape="0">
                  <a:sysClr val="window" lastClr="FFFFFF">
                    <a:alpha val="80000"/>
                  </a:sysClr>
                </a:outerShdw>
              </a:effectLst>
              <a:latin typeface="Cambria"/>
              <a:cs typeface="Arial" panose="020B0604020202020204" pitchFamily="34" charset="0"/>
            </a:endParaRPr>
          </a:p>
          <a:p>
            <a:pPr algn="ctr" defTabSz="912948"/>
            <a:r>
              <a:rPr lang="ru-RU" sz="2800" dirty="0" smtClean="0">
                <a:solidFill>
                  <a:srgbClr val="E8B7B7">
                    <a:lumMod val="25000"/>
                  </a:srgbClr>
                </a:solidFill>
                <a:effectLst>
                  <a:outerShdw blurRad="38100" dist="25400" dir="18900000" algn="bl" rotWithShape="0">
                    <a:sysClr val="window" lastClr="FFFFFF">
                      <a:alpha val="80000"/>
                    </a:sysClr>
                  </a:outerShdw>
                </a:effectLst>
                <a:latin typeface="Cambria"/>
                <a:cs typeface="Arial" panose="020B0604020202020204" pitchFamily="34" charset="0"/>
              </a:rPr>
              <a:t>ФГИС </a:t>
            </a:r>
            <a:r>
              <a:rPr lang="ru-RU" sz="2800" dirty="0">
                <a:solidFill>
                  <a:srgbClr val="E8B7B7">
                    <a:lumMod val="25000"/>
                  </a:srgbClr>
                </a:solidFill>
                <a:effectLst>
                  <a:outerShdw blurRad="38100" dist="25400" dir="18900000" algn="bl" rotWithShape="0">
                    <a:sysClr val="window" lastClr="FFFFFF">
                      <a:alpha val="80000"/>
                    </a:sysClr>
                  </a:outerShdw>
                </a:effectLst>
                <a:latin typeface="Cambria"/>
                <a:cs typeface="Arial" panose="020B0604020202020204" pitchFamily="34" charset="0"/>
              </a:rPr>
              <a:t>«Зерно»</a:t>
            </a:r>
          </a:p>
        </p:txBody>
      </p:sp>
      <p:pic>
        <p:nvPicPr>
          <p:cNvPr id="10" name="Picture 5" descr="https://funforkids.ru/pictures/cornphoto/corn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9354"/>
            <a:ext cx="2235142" cy="11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" y="116632"/>
            <a:ext cx="949117" cy="114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4824535"/>
          </a:xfrm>
        </p:spPr>
        <p:txBody>
          <a:bodyPr>
            <a:no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Российской Федерации «О зерне» от 14.05.1993 № 4973-1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09.10.2021 № 1722 «О Федеральной государственной информационной системе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прослеживаемости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зерна и продуктов переработки зерна»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25.09.2021 № 1612 «Об утверждении Правил формирования и ведения реестра юридических лиц и индивидуальных предпринимателей, осуществляющих в качестве предпринимательской деятельности хранение зерна и оказывающих связанные с хранением услуги, в Федеральной государственной информационной системе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прослеживаемости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зерна и продуктов переработки зерна»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07.09.2021 № 1512 «Об утверждении Правил взаимодействия Федеральной государственной информационной системы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прослеживаемости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зерна и продуктов переработки зерна и иных государственных информационных систем»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09.10.2021 № 1721 «Об утверждении Правил оформления товаросопроводительного документа на партию зерна или партию продуктов переработки зерна в Федеральной государственной информационной системе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прослеживаемости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зерна и продуктов переработки зерна»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30.06.2021 № 1079 «О федеральном государственном контроле (надзоре) в области обеспечения качества и безопасности зерна и продуктов переработки зерна»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20.11.2008 № 872 «Об утверждении Правил осуществления контроля при пропуске лиц, транспортных средств, грузов, товаров и животных через Государственную границу Российской Федерации»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 от 03.12.2020 г. № 3183-р «О Плане мероприятий по реализации Долгосрочной стратегии развития зернового комплекса Российской Федерации до 2035 года»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 от 25.09.2021 № 2682-р «О перечне продукции, произведенной в результате первичной и (или) последующей (промышленной) переработки зерна»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сельского хозяйства Российской Федерации от 08.09.2021 № 611 «Об утверждении перечня потребительских свойств зерна, произведенного на территории Российской Федерации, в целях проведения государственного мониторинга зерна»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сельского хозяйства Российской Федерации от 12.11.2021 № 756 «Об утверждении перечня потребительских свойств партии зерна и (или) партии продуктов переработки зерна в целях внесения в Федеральную государственную информационную систему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прослеживаемости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зерна и продуктов переработки зерна»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сельского хозяйства Российской Федерации от 29.10.2021 № 732 «Об определении порядка ведения учета зерна и (или) продуктов переработки зерна»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сельского хозяйства Российской Федерации от 01.12.2021 № 816 «Об утверждении Порядка проведения лабораторных исследований при ввозе на территорию Российской Федерации и вывозе с территории Российской Федерации партии зерна в целях оформления товаросопроводительного документа на партию зерна»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«Технический регламент Таможенного союза ТР ТС 015/2011 О безопасности зерна», утвержденный решением Комиссии Таможенного союза от 09.12.2011 № 874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15 февраля 2022 г. №176 «Об осуществлении государственного мониторинга зерна»</a:t>
            </a:r>
          </a:p>
        </p:txBody>
      </p:sp>
    </p:spTree>
    <p:extLst>
      <p:ext uri="{BB962C8B-B14F-4D97-AF65-F5344CB8AC3E}">
        <p14:creationId xmlns:p14="http://schemas.microsoft.com/office/powerpoint/2010/main" val="2615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44"/>
            <a:ext cx="9144000" cy="594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8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16" y="452669"/>
            <a:ext cx="8802977" cy="144016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ввозе на территорию Российской Федерации и вывозе с территории Российской Федерации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партия зерна подлежит подтверждению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потребительских свойств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Приказом Минсельхоза России от 01.12.2021 № 816</a:t>
            </a:r>
          </a:p>
        </p:txBody>
      </p:sp>
      <p:pic>
        <p:nvPicPr>
          <p:cNvPr id="1030" name="Picture 6" descr="https://newsroom.su/wp-content/uploads/2021/02/%D0%A0%D0%BE%D1%81%D1%81%D0%B8%D0%B9%D1%81%D0%BA%D0%B8%D0%B5-%D1%83%D1%87%D0%B5%D0%BD%D1%8B%D0%B5-%D0%BF%D1%80%D0%BE%D0%B2%D0%B5%D0%BB%D0%B8-%D0%B3%D0%B5%D0%BD%D0%B5%D1%82%D0%B8%D1%87%D0%B5%D1%81%D0%BA%D0%B8%D0%B5-%D0%B8%D1%81%D1%81%D0%BB%D0%B5%D0%B4%D0%BE%D0%B2%D0%B0%D0%BD%D0%B8%D1%8F-%D0%B7%D0%B5%D1%80%D0%B5%D0%BD-%D1%8F%D1%87%D0%BC%D0%B5%D0%BD%D1%8F-XII-%D0%B2%D0%B5%D0%BA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7" y="1892832"/>
            <a:ext cx="4089262" cy="3895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92829"/>
            <a:ext cx="4571930" cy="4063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0099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8784468" cy="165618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Россельхознадзора проверено 3655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СДИЗ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экспорте и импорте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зерна. Отказано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подтверждении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662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СДИЗов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(аннулировано) в связи с выявлением ошибок и нарушений при их оформлении, при этом товаропроизводителям объявлено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132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предостережений.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61379752"/>
              </p:ext>
            </p:extLst>
          </p:nvPr>
        </p:nvGraphicFramePr>
        <p:xfrm>
          <a:off x="179512" y="1412776"/>
          <a:ext cx="403244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78226" y="1844824"/>
            <a:ext cx="4752528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Основаниями для аннулирования СДИЗ послужили следующие причины:</a:t>
            </a:r>
          </a:p>
          <a:p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нарушены сроки оформления СДИЗ;</a:t>
            </a:r>
          </a:p>
          <a:p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внесены сведения о декларациях о соответствии;</a:t>
            </a:r>
          </a:p>
          <a:p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внесены сведения о  фитосанитарных сертификатах;</a:t>
            </a:r>
          </a:p>
          <a:p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внесены сведения о проведении исследований  в лаборатории, аккредитованной в национальной системе аккредитации, на соответствие требованиям стран-импортеров, в соответствии с  Приказом Минсельхоза России от 01.12.2021 № 816;</a:t>
            </a:r>
          </a:p>
          <a:p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достоверно указаны числовые значения показателей потребительских свойств зерна.</a:t>
            </a:r>
          </a:p>
        </p:txBody>
      </p:sp>
    </p:spTree>
    <p:extLst>
      <p:ext uri="{BB962C8B-B14F-4D97-AF65-F5344CB8AC3E}">
        <p14:creationId xmlns:p14="http://schemas.microsoft.com/office/powerpoint/2010/main" val="28764495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95536" y="692696"/>
            <a:ext cx="8424936" cy="3528392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>
            <a:lvl1pPr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2pPr>
            <a:lvl3pPr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3pPr>
            <a:lvl4pPr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4pPr>
            <a:lvl5pPr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5pPr>
            <a:lvl6pPr marL="447954"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6pPr>
            <a:lvl7pPr marL="895907"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7pPr>
            <a:lvl8pPr marL="1343861"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8pPr>
            <a:lvl9pPr marL="1791814" algn="l" defTabSz="913016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algn="ctr" defTabSz="912948"/>
            <a:r>
              <a:rPr lang="ru-RU" sz="2800" dirty="0">
                <a:solidFill>
                  <a:srgbClr val="E8B7B7">
                    <a:lumMod val="25000"/>
                  </a:srgbClr>
                </a:solidFill>
                <a:effectLst>
                  <a:outerShdw blurRad="38100" dist="25400" dir="18900000" algn="bl" rotWithShape="0">
                    <a:sysClr val="window" lastClr="FFFFFF">
                      <a:alpha val="80000"/>
                    </a:sysClr>
                  </a:outerShdw>
                </a:effectLst>
                <a:latin typeface="Cambria"/>
                <a:cs typeface="Arial" panose="020B0604020202020204" pitchFamily="34" charset="0"/>
              </a:rPr>
              <a:t>По всем интересующим вопросам по </a:t>
            </a:r>
            <a:r>
              <a:rPr lang="ru-RU" sz="2800" dirty="0" smtClean="0">
                <a:solidFill>
                  <a:srgbClr val="E8B7B7">
                    <a:lumMod val="25000"/>
                  </a:srgbClr>
                </a:solidFill>
                <a:effectLst>
                  <a:outerShdw blurRad="38100" dist="25400" dir="18900000" algn="bl" rotWithShape="0">
                    <a:sysClr val="window" lastClr="FFFFFF">
                      <a:alpha val="80000"/>
                    </a:sysClr>
                  </a:outerShdw>
                </a:effectLst>
                <a:latin typeface="Cambria"/>
                <a:cs typeface="Arial" panose="020B0604020202020204" pitchFamily="34" charset="0"/>
              </a:rPr>
              <a:t>работе </a:t>
            </a:r>
            <a:r>
              <a:rPr lang="ru-RU" sz="2800" dirty="0" err="1" smtClean="0">
                <a:solidFill>
                  <a:srgbClr val="E8B7B7">
                    <a:lumMod val="25000"/>
                  </a:srgbClr>
                </a:solidFill>
                <a:effectLst>
                  <a:outerShdw blurRad="38100" dist="25400" dir="18900000" algn="bl" rotWithShape="0">
                    <a:sysClr val="window" lastClr="FFFFFF">
                      <a:alpha val="80000"/>
                    </a:sysClr>
                  </a:outerShdw>
                </a:effectLst>
                <a:latin typeface="Cambria"/>
                <a:cs typeface="Arial" panose="020B0604020202020204" pitchFamily="34" charset="0"/>
              </a:rPr>
              <a:t>вО</a:t>
            </a:r>
            <a:r>
              <a:rPr lang="ru-RU" sz="2800" dirty="0" smtClean="0">
                <a:solidFill>
                  <a:srgbClr val="E8B7B7">
                    <a:lumMod val="25000"/>
                  </a:srgbClr>
                </a:solidFill>
                <a:effectLst>
                  <a:outerShdw blurRad="38100" dist="25400" dir="18900000" algn="bl" rotWithShape="0">
                    <a:sysClr val="window" lastClr="FFFFFF">
                      <a:alpha val="80000"/>
                    </a:sysClr>
                  </a:outerShdw>
                </a:effectLst>
                <a:latin typeface="Cambria"/>
                <a:cs typeface="Arial" panose="020B0604020202020204" pitchFamily="34" charset="0"/>
              </a:rPr>
              <a:t> ФГИС «Зерно» можно </a:t>
            </a:r>
            <a:r>
              <a:rPr lang="ru-RU" sz="2800" dirty="0">
                <a:solidFill>
                  <a:srgbClr val="E8B7B7">
                    <a:lumMod val="25000"/>
                  </a:srgbClr>
                </a:solidFill>
                <a:effectLst>
                  <a:outerShdw blurRad="38100" dist="25400" dir="18900000" algn="bl" rotWithShape="0">
                    <a:sysClr val="window" lastClr="FFFFFF">
                      <a:alpha val="80000"/>
                    </a:sysClr>
                  </a:outerShdw>
                </a:effectLst>
                <a:latin typeface="Cambria"/>
                <a:cs typeface="Arial" panose="020B0604020202020204" pitchFamily="34" charset="0"/>
              </a:rPr>
              <a:t>обратиться в отдел внутреннего фитосанитарного контроля и надзора по тел.: </a:t>
            </a:r>
            <a:endParaRPr lang="ru-RU" sz="2800" dirty="0" smtClean="0">
              <a:solidFill>
                <a:srgbClr val="E8B7B7">
                  <a:lumMod val="25000"/>
                </a:srgbClr>
              </a:solidFill>
              <a:effectLst>
                <a:outerShdw blurRad="38100" dist="25400" dir="18900000" algn="bl" rotWithShape="0">
                  <a:sysClr val="window" lastClr="FFFFFF">
                    <a:alpha val="80000"/>
                  </a:sysClr>
                </a:outerShdw>
              </a:effectLst>
              <a:latin typeface="Cambria"/>
              <a:cs typeface="Arial" panose="020B0604020202020204" pitchFamily="34" charset="0"/>
            </a:endParaRPr>
          </a:p>
          <a:p>
            <a:pPr algn="ctr" defTabSz="912948"/>
            <a:r>
              <a:rPr lang="ru-RU" sz="2800" dirty="0" smtClean="0">
                <a:solidFill>
                  <a:srgbClr val="E8B7B7">
                    <a:lumMod val="25000"/>
                  </a:srgbClr>
                </a:solidFill>
                <a:effectLst>
                  <a:outerShdw blurRad="38100" dist="25400" dir="18900000" algn="bl" rotWithShape="0">
                    <a:sysClr val="window" lastClr="FFFFFF">
                      <a:alpha val="80000"/>
                    </a:sysClr>
                  </a:outerShdw>
                </a:effectLst>
                <a:latin typeface="Cambria"/>
                <a:cs typeface="Arial" panose="020B0604020202020204" pitchFamily="34" charset="0"/>
              </a:rPr>
              <a:t>8 </a:t>
            </a:r>
            <a:r>
              <a:rPr lang="ru-RU" sz="2800" dirty="0">
                <a:solidFill>
                  <a:srgbClr val="E8B7B7">
                    <a:lumMod val="25000"/>
                  </a:srgbClr>
                </a:solidFill>
                <a:effectLst>
                  <a:outerShdw blurRad="38100" dist="25400" dir="18900000" algn="bl" rotWithShape="0">
                    <a:sysClr val="window" lastClr="FFFFFF">
                      <a:alpha val="80000"/>
                    </a:sysClr>
                  </a:outerShdw>
                </a:effectLst>
                <a:latin typeface="Cambria"/>
                <a:cs typeface="Arial" panose="020B0604020202020204" pitchFamily="34" charset="0"/>
              </a:rPr>
              <a:t>(3532) 35-27-79 и на адрес электронной почты oren-zerno@mail.ru</a:t>
            </a:r>
          </a:p>
        </p:txBody>
      </p:sp>
      <p:pic>
        <p:nvPicPr>
          <p:cNvPr id="84994" name="Picture 2" descr="https://catherineasquithgallery.com/uploads/posts/2021-03/1614587230_9-p-kartinka-telefon-na-belom-fone-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17032"/>
            <a:ext cx="2610290" cy="21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107565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0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3557</TotalTime>
  <Words>1065</Words>
  <Application>Microsoft Office PowerPoint</Application>
  <PresentationFormat>Экран (4:3)</PresentationFormat>
  <Paragraphs>127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Продукция, информация о которой вносится во ФГИС «Зерно»</vt:lpstr>
      <vt:lpstr>Презентация PowerPoint</vt:lpstr>
      <vt:lpstr>Презентация PowerPoint</vt:lpstr>
      <vt:lpstr>При ввозе на территорию Российской Федерации и вывозе с территории Российской Федерации каждая партия зерна подлежит подтверждению потребительских свойств,  в соответствии с Приказом Минсельхоза России от 01.12.2021 № 816</vt:lpstr>
      <vt:lpstr>Управлением Россельхознадзора проверено 3655 СДИЗ при экспорте и импорте зерна. Отказано в подтверждении 662 СДИЗов (аннулировано) в связи с выявлением ошибок и нарушений при их оформлении, при этом товаропроизводителям объявлено 132 предостережений.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</dc:creator>
  <cp:lastModifiedBy>201-126</cp:lastModifiedBy>
  <cp:revision>518</cp:revision>
  <cp:lastPrinted>2023-10-16T11:04:02Z</cp:lastPrinted>
  <dcterms:created xsi:type="dcterms:W3CDTF">2015-05-14T06:27:55Z</dcterms:created>
  <dcterms:modified xsi:type="dcterms:W3CDTF">2023-10-24T07:05:09Z</dcterms:modified>
</cp:coreProperties>
</file>