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0" r:id="rId13"/>
    <p:sldId id="267" r:id="rId14"/>
    <p:sldId id="269" r:id="rId15"/>
    <p:sldId id="272" r:id="rId16"/>
    <p:sldId id="273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56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51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593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1829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79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8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89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0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68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66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2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70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2191E-C47B-4F2D-AFE8-232C4EB11508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686297-BDCF-4E24-A7BB-441392410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44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zarinauzsh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487607"/>
            <a:ext cx="8915399" cy="263401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«Юридические нюансы в организации </a:t>
            </a:r>
            <a:r>
              <a:rPr lang="ru-RU" sz="3600" b="1" dirty="0" smtClean="0"/>
              <a:t>деятельности </a:t>
            </a:r>
            <a:r>
              <a:rPr lang="ru-RU" sz="3600" b="1" dirty="0" smtClean="0"/>
              <a:t>сельскохозяйственных потребительских кооперативов»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/>
              <a:t>Оренбург, 2023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0770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Содержание Устава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01254"/>
            <a:ext cx="8915400" cy="44099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Устав включает в себя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1 Раздел – Общие положения;</a:t>
            </a:r>
          </a:p>
          <a:p>
            <a:pPr marL="0" indent="0" algn="just">
              <a:buNone/>
            </a:pPr>
            <a:r>
              <a:rPr lang="ru-RU" dirty="0" smtClean="0"/>
              <a:t>2 Раздел- Цели и виды деятельности;</a:t>
            </a:r>
          </a:p>
          <a:p>
            <a:pPr marL="0" indent="0" algn="just">
              <a:buNone/>
            </a:pPr>
            <a:r>
              <a:rPr lang="ru-RU" dirty="0" smtClean="0"/>
              <a:t>3 Раздел- Членство кооператива;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 Раздел- Состав и компетенция органов управления и контроля кооператива, порядок принятия ими решений;</a:t>
            </a:r>
          </a:p>
          <a:p>
            <a:pPr marL="0" indent="0" algn="just">
              <a:buNone/>
            </a:pPr>
            <a:r>
              <a:rPr lang="ru-RU" dirty="0" smtClean="0"/>
              <a:t>5 Раздел- Имущество кооператива, источники его формирования;</a:t>
            </a:r>
          </a:p>
          <a:p>
            <a:pPr marL="0" indent="0" algn="just">
              <a:buNone/>
            </a:pPr>
            <a:r>
              <a:rPr lang="ru-RU" dirty="0" smtClean="0"/>
              <a:t>6 Раздел- Порядок и условия реорганизации и ликвидации кооператива;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766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9348" y="658944"/>
            <a:ext cx="8911687" cy="743136"/>
          </a:xfrm>
        </p:spPr>
        <p:txBody>
          <a:bodyPr/>
          <a:lstStyle/>
          <a:p>
            <a:pPr algn="ctr"/>
            <a:r>
              <a:rPr lang="ru-RU" b="1" dirty="0" smtClean="0"/>
              <a:t>ФОНДЫ КООПЕРАТИВА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418006"/>
              </p:ext>
            </p:extLst>
          </p:nvPr>
        </p:nvGraphicFramePr>
        <p:xfrm>
          <a:off x="2589213" y="1576251"/>
          <a:ext cx="8915400" cy="4964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971800"/>
                <a:gridCol w="2971800"/>
              </a:tblGrid>
              <a:tr h="3135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ПАЕВОЙ</a:t>
                      </a:r>
                      <a:r>
                        <a:rPr lang="ru-RU" baseline="0" dirty="0" smtClean="0"/>
                        <a:t> ФОНД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НЕДЕЛИМЫЙ ФОНД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РЕЗЕРВНЫЙ ФОНД</a:t>
                      </a:r>
                      <a:endParaRPr lang="ru-RU" dirty="0"/>
                    </a:p>
                  </a:txBody>
                  <a:tcPr/>
                </a:tc>
              </a:tr>
              <a:tr h="4598667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Состоит</a:t>
                      </a:r>
                      <a:r>
                        <a:rPr lang="ru-RU" sz="1400" baseline="0" dirty="0" smtClean="0"/>
                        <a:t> из </a:t>
                      </a:r>
                      <a:r>
                        <a:rPr lang="ru-RU" sz="1400" b="1" baseline="0" dirty="0" smtClean="0"/>
                        <a:t>взносов пайщиков</a:t>
                      </a:r>
                      <a:r>
                        <a:rPr lang="ru-RU" sz="1400" baseline="0" dirty="0" smtClean="0"/>
                        <a:t>, которые поступают на этапе создания кооператива и в ходе его деятельности, за счет того, что новые пайщики вступают в кооператив.</a:t>
                      </a:r>
                    </a:p>
                    <a:p>
                      <a:pPr algn="just"/>
                      <a:endParaRPr lang="ru-RU" sz="1400" baseline="0" dirty="0" smtClean="0"/>
                    </a:p>
                    <a:p>
                      <a:pPr algn="just"/>
                      <a:r>
                        <a:rPr lang="ru-RU" sz="1400" dirty="0" smtClean="0"/>
                        <a:t>В Уставе учредители могут определить</a:t>
                      </a:r>
                      <a:r>
                        <a:rPr lang="ru-RU" sz="1400" baseline="0" dirty="0" smtClean="0"/>
                        <a:t> минимальный размер взноса пайщиков , а также вид взноса (денежные средства , либо недвижимое имущество и др.), а также порядок использования паевого фонда.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Обособленная</a:t>
                      </a:r>
                      <a:r>
                        <a:rPr lang="ru-RU" sz="1400" baseline="0" dirty="0" smtClean="0"/>
                        <a:t> часть имущества кооператива, не подлежащая взысканию со стороны третьих лиц или распределению между пайщиками.</a:t>
                      </a:r>
                    </a:p>
                    <a:p>
                      <a:pPr algn="just"/>
                      <a:endParaRPr lang="ru-RU" sz="1400" baseline="0" dirty="0" smtClean="0"/>
                    </a:p>
                    <a:p>
                      <a:pPr algn="just"/>
                      <a:r>
                        <a:rPr lang="ru-RU" sz="1400" b="1" baseline="0" dirty="0" smtClean="0"/>
                        <a:t>Последствия передачи имущества в фонд</a:t>
                      </a:r>
                      <a:r>
                        <a:rPr lang="ru-RU" sz="1400" baseline="0" dirty="0" smtClean="0"/>
                        <a:t>:</a:t>
                      </a:r>
                    </a:p>
                    <a:p>
                      <a:pPr algn="just"/>
                      <a:r>
                        <a:rPr lang="ru-RU" sz="1400" baseline="0" dirty="0" smtClean="0"/>
                        <a:t>- продажа такого имущества;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baseline="0" dirty="0" smtClean="0"/>
                        <a:t>- передача имущества в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baseline="0" dirty="0" smtClean="0"/>
                        <a:t>аренду с правом выкупа;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baseline="0" dirty="0" smtClean="0"/>
                        <a:t>- Разделение имущества между пайщиками.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Является</a:t>
                      </a:r>
                      <a:r>
                        <a:rPr lang="ru-RU" sz="1400" baseline="0" dirty="0" smtClean="0"/>
                        <a:t> обязательным фондом кооператива, относится к неделимым.</a:t>
                      </a:r>
                    </a:p>
                    <a:p>
                      <a:endParaRPr lang="ru-RU" sz="1400" baseline="0" dirty="0" smtClean="0"/>
                    </a:p>
                    <a:p>
                      <a:r>
                        <a:rPr lang="ru-RU" sz="1400" b="1" baseline="0" dirty="0" smtClean="0"/>
                        <a:t>Цель создания- </a:t>
                      </a:r>
                      <a:r>
                        <a:rPr lang="ru-RU" sz="1400" baseline="0" dirty="0" smtClean="0"/>
                        <a:t>для покрытия убытков, вызванных чрезвычайными непредвиденными обстоятельствами. </a:t>
                      </a:r>
                    </a:p>
                    <a:p>
                      <a:endParaRPr lang="ru-RU" sz="1400" baseline="0" dirty="0" smtClean="0"/>
                    </a:p>
                    <a:p>
                      <a:r>
                        <a:rPr lang="ru-RU" sz="1400" baseline="0" dirty="0" smtClean="0"/>
                        <a:t>Размер резервного фонда- 10 % от объема паевого фонда.</a:t>
                      </a:r>
                    </a:p>
                    <a:p>
                      <a:endParaRPr lang="ru-RU" sz="1400" baseline="0" dirty="0" smtClean="0"/>
                    </a:p>
                    <a:p>
                      <a:r>
                        <a:rPr lang="ru-RU" sz="1400" b="1" baseline="0" dirty="0" smtClean="0"/>
                        <a:t>Источник формирования- </a:t>
                      </a:r>
                      <a:r>
                        <a:rPr lang="ru-RU" sz="1400" baseline="0" dirty="0" smtClean="0"/>
                        <a:t>нераспределенная прибыль от предпринимательской деятельности кооператива.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2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РЕВИЗИОННЫЙ СОЮЗ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В случае, если кооператив не входит в ревизионный союз , то кооператив ликвидируется по решению суда, либо иного уполномоченного государственного органа. </a:t>
            </a:r>
          </a:p>
          <a:p>
            <a:pPr marL="0" indent="0">
              <a:buNone/>
            </a:pPr>
            <a:r>
              <a:rPr lang="ru-RU" dirty="0" smtClean="0"/>
              <a:t>Ревизионный союз осуществляет ревизию деятельности кооператива на предмет оценки достоверности их бухгалтерской (финансовой) отчетности , соблюдения кооперативом устава кооператива, действующего законодательства, и </a:t>
            </a:r>
            <a:r>
              <a:rPr lang="ru-RU" dirty="0" err="1" smtClean="0"/>
              <a:t>тд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Ревизия проводится один раз в </a:t>
            </a:r>
            <a:r>
              <a:rPr lang="ru-RU" dirty="0"/>
              <a:t> </a:t>
            </a:r>
            <a:r>
              <a:rPr lang="ru-RU" dirty="0" smtClean="0"/>
              <a:t>два года. Внеочередная ревизия должна осуществляться союзом по требованию правления кооператива или наблюдательного совета.</a:t>
            </a:r>
          </a:p>
          <a:p>
            <a:pPr marL="0" indent="0">
              <a:buNone/>
            </a:pPr>
            <a:r>
              <a:rPr lang="ru-RU" dirty="0" smtClean="0"/>
              <a:t>Заключение союза должно рассматриваться на собрании кооператива. </a:t>
            </a:r>
          </a:p>
        </p:txBody>
      </p:sp>
    </p:spTree>
    <p:extLst>
      <p:ext uri="{BB962C8B-B14F-4D97-AF65-F5344CB8AC3E}">
        <p14:creationId xmlns:p14="http://schemas.microsoft.com/office/powerpoint/2010/main" val="20557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/>
              <a:t>ФУНКЦИИ РЕВИЗИОННОГО СОЮЗА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Представление и защита имущественных интересов кооператива;</a:t>
            </a:r>
          </a:p>
          <a:p>
            <a:r>
              <a:rPr lang="ru-RU" dirty="0" smtClean="0"/>
              <a:t>Проведение ревизий и формирование ревизионного заключения;</a:t>
            </a:r>
          </a:p>
          <a:p>
            <a:r>
              <a:rPr lang="ru-RU" dirty="0" smtClean="0"/>
              <a:t>Оказание сопутствующих услуг (например, ведение реестра членов, оценка имущества и др.);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225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«+» и «-» </a:t>
            </a:r>
            <a:r>
              <a:rPr lang="ru-RU" b="1" dirty="0" smtClean="0"/>
              <a:t>создания </a:t>
            </a:r>
            <a:r>
              <a:rPr lang="ru-RU" b="1" dirty="0" smtClean="0"/>
              <a:t>кооператива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1446663"/>
            <a:ext cx="9171445" cy="5158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Положительные стороны:</a:t>
            </a:r>
          </a:p>
          <a:p>
            <a:r>
              <a:rPr lang="ru-RU" sz="1600" dirty="0" smtClean="0"/>
              <a:t>Снизить </a:t>
            </a:r>
            <a:r>
              <a:rPr lang="ru-RU" sz="1600" dirty="0" smtClean="0"/>
              <a:t>себестоимость Продукции (услуг) за счет </a:t>
            </a:r>
            <a:r>
              <a:rPr lang="ru-RU" sz="1600" dirty="0" smtClean="0"/>
              <a:t>совместного</a:t>
            </a:r>
            <a:r>
              <a:rPr lang="ru-RU" sz="1600" dirty="0"/>
              <a:t> </a:t>
            </a:r>
            <a:r>
              <a:rPr lang="ru-RU" sz="1600" dirty="0" smtClean="0"/>
              <a:t>использования </a:t>
            </a:r>
            <a:r>
              <a:rPr lang="ru-RU" sz="1600" dirty="0"/>
              <a:t>техники и оборудования, пользования услугами (совместный </a:t>
            </a:r>
            <a:r>
              <a:rPr lang="ru-RU" sz="1600" dirty="0" smtClean="0"/>
              <a:t>закуп сырья </a:t>
            </a:r>
            <a:r>
              <a:rPr lang="ru-RU" sz="1600" dirty="0"/>
              <a:t>и материалов) 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возможно благодаря тому, что кооператив, собирая </a:t>
            </a:r>
            <a:r>
              <a:rPr lang="ru-RU" sz="1600" dirty="0" smtClean="0"/>
              <a:t>взносы членов, может привлечь соответствующих </a:t>
            </a:r>
            <a:r>
              <a:rPr lang="ru-RU" sz="1600" dirty="0"/>
              <a:t>специалистов для оказания этих услуг по себестоимости.</a:t>
            </a:r>
          </a:p>
          <a:p>
            <a:r>
              <a:rPr lang="ru-RU" sz="1600" dirty="0" smtClean="0"/>
              <a:t>открыть </a:t>
            </a:r>
            <a:r>
              <a:rPr lang="ru-RU" sz="1600" dirty="0"/>
              <a:t>новые рынки сбыта за счет увеличения ассортимента </a:t>
            </a:r>
            <a:r>
              <a:rPr lang="ru-RU" sz="1600" dirty="0" smtClean="0"/>
              <a:t>и объема продукции;</a:t>
            </a:r>
          </a:p>
          <a:p>
            <a:r>
              <a:rPr lang="ru-RU" sz="1600" dirty="0" smtClean="0"/>
              <a:t>Равные права, все пайщики обладают голосом;</a:t>
            </a:r>
            <a:endParaRPr lang="ru-RU" sz="1600" dirty="0" smtClean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Отрицательные стороны</a:t>
            </a:r>
          </a:p>
          <a:p>
            <a:r>
              <a:rPr lang="ru-RU" sz="1600" dirty="0" smtClean="0"/>
              <a:t>Обязательность взносов, в том числе дополнительных, для покрытия убытков;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6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Отличия </a:t>
            </a:r>
            <a:r>
              <a:rPr lang="ru-RU" b="1" dirty="0" err="1" smtClean="0"/>
              <a:t>СПоК</a:t>
            </a:r>
            <a:r>
              <a:rPr lang="ru-RU" b="1" dirty="0" smtClean="0"/>
              <a:t> от Производственного </a:t>
            </a:r>
            <a:r>
              <a:rPr lang="ru-RU" b="1" dirty="0" err="1" smtClean="0"/>
              <a:t>коопертива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400" dirty="0"/>
              <a:t>Сельскохозяйственным производственным кооперативом признается </a:t>
            </a: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сельскохозяйственный </a:t>
            </a:r>
            <a:r>
              <a:rPr lang="ru-RU" sz="1400" dirty="0"/>
              <a:t>кооператив, созданный гражданами для совместной деятельности по производству, переработке и сбыту сельскохозяйственной продукции, а также для выполнения иной не запрещенной законом деятельности, основанной на личном трудовом участии членов кооператива</a:t>
            </a:r>
          </a:p>
          <a:p>
            <a:pPr marL="0" indent="0">
              <a:buNone/>
            </a:pPr>
            <a:r>
              <a:rPr lang="ru-RU" sz="1400" dirty="0" smtClean="0"/>
              <a:t>(</a:t>
            </a:r>
            <a:r>
              <a:rPr lang="ru-RU" sz="1400" i="1" dirty="0" smtClean="0"/>
              <a:t>ст. 3 Федерального закона </a:t>
            </a:r>
            <a:r>
              <a:rPr lang="ru-RU" sz="1400" i="1" dirty="0"/>
              <a:t>от 08.12.1995 N 193-ФЗ (ред. от 04.08.2023) </a:t>
            </a:r>
            <a:r>
              <a:rPr lang="ru-RU" sz="1400" i="1" dirty="0" smtClean="0"/>
              <a:t>«О </a:t>
            </a:r>
            <a:r>
              <a:rPr lang="ru-RU" sz="1400" i="1" dirty="0"/>
              <a:t>сельскохозяйственной </a:t>
            </a:r>
            <a:r>
              <a:rPr lang="ru-RU" sz="1400" i="1" dirty="0" smtClean="0"/>
              <a:t>кооперации»)</a:t>
            </a:r>
          </a:p>
          <a:p>
            <a:pPr marL="0" indent="0">
              <a:buNone/>
            </a:pPr>
            <a:r>
              <a:rPr lang="ru-RU" sz="1400" dirty="0" smtClean="0"/>
              <a:t>Является коммерческой организацией, участниками которой могут быть исключительно граждане, количество которых должно быть не менее 5 человек.</a:t>
            </a:r>
          </a:p>
          <a:p>
            <a:pPr marL="0" indent="0">
              <a:buNone/>
            </a:pPr>
            <a:r>
              <a:rPr lang="ru-RU" sz="1400" dirty="0" smtClean="0"/>
              <a:t>Участники кооператива являются, одновременно, и его работниками.</a:t>
            </a:r>
          </a:p>
          <a:p>
            <a:pPr marL="0" indent="0">
              <a:buNone/>
            </a:pPr>
            <a:r>
              <a:rPr lang="ru-RU" sz="1400" dirty="0" smtClean="0"/>
              <a:t>Деятельность кооператива осуществляется в самом сельскохозяйственном производственном кооперативе.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230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ЗА ВНИМАНИЕ!!!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Утемисова</a:t>
            </a:r>
            <a:r>
              <a:rPr lang="ru-RU" dirty="0" smtClean="0"/>
              <a:t> Зарина </a:t>
            </a:r>
            <a:r>
              <a:rPr lang="ru-RU" dirty="0" err="1" smtClean="0"/>
              <a:t>Жалгаспаевна</a:t>
            </a:r>
            <a:r>
              <a:rPr lang="ru-RU" dirty="0" smtClean="0"/>
              <a:t> – Юрист в сфере сельского хозяйства, а также земельно-имущественных отношений.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Контактные данные: </a:t>
            </a:r>
          </a:p>
          <a:p>
            <a:pPr marL="0" indent="0">
              <a:buNone/>
            </a:pPr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en-US" dirty="0" smtClean="0">
                <a:hlinkClick r:id="rId2"/>
              </a:rPr>
              <a:t>zarinauzsh@mail.ru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Тел.:  +7 932 853 87 84</a:t>
            </a:r>
          </a:p>
          <a:p>
            <a:pPr marL="0" indent="0">
              <a:buNone/>
            </a:pPr>
            <a:r>
              <a:rPr lang="ru-RU" dirty="0" err="1" smtClean="0"/>
              <a:t>Телеграм</a:t>
            </a:r>
            <a:r>
              <a:rPr lang="ru-RU" dirty="0" smtClean="0"/>
              <a:t>: </a:t>
            </a:r>
            <a:r>
              <a:rPr lang="en-US" smtClean="0"/>
              <a:t>agroyurist56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72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 РАБОТЫ: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Понятие сельскохозяйственного потребительского кооператива (далее – </a:t>
            </a:r>
            <a:r>
              <a:rPr lang="ru-RU" dirty="0" err="1" smtClean="0"/>
              <a:t>СПоК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Принципы создания </a:t>
            </a:r>
            <a:r>
              <a:rPr lang="ru-RU" dirty="0" err="1" smtClean="0"/>
              <a:t>СПоК</a:t>
            </a:r>
            <a:r>
              <a:rPr lang="ru-RU" dirty="0" smtClean="0"/>
              <a:t>;</a:t>
            </a:r>
          </a:p>
          <a:p>
            <a:r>
              <a:rPr lang="ru-RU" dirty="0"/>
              <a:t>Виды </a:t>
            </a:r>
            <a:r>
              <a:rPr lang="ru-RU" dirty="0" smtClean="0"/>
              <a:t>сельскохозяйственных потребительских кооперативов;</a:t>
            </a:r>
          </a:p>
          <a:p>
            <a:r>
              <a:rPr lang="ru-RU" dirty="0" smtClean="0"/>
              <a:t> Особенности создания </a:t>
            </a:r>
            <a:r>
              <a:rPr lang="ru-RU" dirty="0" err="1" smtClean="0"/>
              <a:t>СПоК</a:t>
            </a:r>
            <a:r>
              <a:rPr lang="ru-RU" dirty="0" smtClean="0"/>
              <a:t>;</a:t>
            </a:r>
          </a:p>
          <a:p>
            <a:r>
              <a:rPr lang="ru-RU" dirty="0"/>
              <a:t> </a:t>
            </a:r>
            <a:r>
              <a:rPr lang="ru-RU" dirty="0" smtClean="0"/>
              <a:t> Фонды кооператива;</a:t>
            </a:r>
          </a:p>
          <a:p>
            <a:r>
              <a:rPr lang="ru-RU" dirty="0" smtClean="0"/>
              <a:t>Ревизионный союз;</a:t>
            </a:r>
          </a:p>
          <a:p>
            <a:r>
              <a:rPr lang="ru-RU" dirty="0" smtClean="0"/>
              <a:t>«+» и «-» создания </a:t>
            </a:r>
            <a:r>
              <a:rPr lang="ru-RU" dirty="0" err="1" smtClean="0"/>
              <a:t>СПоК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Отличия </a:t>
            </a:r>
            <a:r>
              <a:rPr lang="ru-RU" dirty="0" err="1" smtClean="0"/>
              <a:t>СПоК</a:t>
            </a:r>
            <a:r>
              <a:rPr lang="ru-RU" dirty="0" smtClean="0"/>
              <a:t> от производственного </a:t>
            </a:r>
            <a:r>
              <a:rPr lang="ru-RU" dirty="0" smtClean="0"/>
              <a:t>кооператива;</a:t>
            </a:r>
            <a:endParaRPr lang="ru-RU" dirty="0" smtClean="0"/>
          </a:p>
          <a:p>
            <a:r>
              <a:rPr lang="ru-RU" dirty="0" smtClean="0"/>
              <a:t>Ответы на вопросы.</a:t>
            </a:r>
          </a:p>
        </p:txBody>
      </p:sp>
    </p:spTree>
    <p:extLst>
      <p:ext uri="{BB962C8B-B14F-4D97-AF65-F5344CB8AC3E}">
        <p14:creationId xmlns:p14="http://schemas.microsoft.com/office/powerpoint/2010/main" val="40122193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Сельскохозяйственный потребительский кооператив </a:t>
            </a:r>
            <a:r>
              <a:rPr lang="ru-RU" b="1" dirty="0"/>
              <a:t>(далее – </a:t>
            </a:r>
            <a:r>
              <a:rPr lang="ru-RU" b="1" dirty="0" err="1"/>
              <a:t>СПоК</a:t>
            </a:r>
            <a:r>
              <a:rPr lang="ru-RU" b="1" dirty="0" smtClean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4725988" cy="3777622"/>
          </a:xfrm>
        </p:spPr>
        <p:txBody>
          <a:bodyPr/>
          <a:lstStyle/>
          <a:p>
            <a:r>
              <a:rPr lang="ru-RU" dirty="0"/>
              <a:t>сельскохозяйственный кооператив, созданный сельскохозяйственными товаропроизводителями и (или) ведущими личное подсобное хозяйство гражданами при условии их обязательного участия в хозяйственной деятельности потребительского кооператива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  <a:r>
              <a:rPr lang="ru-RU" i="1" dirty="0" smtClean="0"/>
              <a:t>    (ст.4 Федерального закона «О сельскохозяйственной кооперации» №    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  <a:r>
              <a:rPr lang="ru-RU" i="1" dirty="0" smtClean="0"/>
              <a:t>    193-ФЗ от 08 декабря 1995 года)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1" y="2279175"/>
            <a:ext cx="4321790" cy="312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845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Принципы создания </a:t>
            </a:r>
            <a:r>
              <a:rPr lang="ru-RU" b="1" dirty="0" err="1"/>
              <a:t>СПоК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Добровольность членства;</a:t>
            </a:r>
          </a:p>
          <a:p>
            <a:r>
              <a:rPr lang="ru-RU" sz="1600" dirty="0" smtClean="0"/>
              <a:t>Взаимопомощь </a:t>
            </a:r>
            <a:r>
              <a:rPr lang="ru-RU" sz="1600" dirty="0"/>
              <a:t>и </a:t>
            </a:r>
            <a:r>
              <a:rPr lang="ru-RU" sz="1600" dirty="0" smtClean="0"/>
              <a:t>обеспечение </a:t>
            </a:r>
            <a:r>
              <a:rPr lang="ru-RU" sz="1600" dirty="0"/>
              <a:t>экономической выгоды для членов кооператива, участвующих в его производственной и иной хозяйственной деятельности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Распределение </a:t>
            </a:r>
            <a:r>
              <a:rPr lang="ru-RU" sz="1600" dirty="0"/>
              <a:t>прибыли и убытков кооператива между его членами с учетом их личного трудового участия или участия в хозяйственной деятельности кооператива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Управление </a:t>
            </a:r>
            <a:r>
              <a:rPr lang="ru-RU" sz="1600" dirty="0"/>
              <a:t>деятельностью кооператива на демократических началах (один член кооператива - один голос);</a:t>
            </a:r>
          </a:p>
          <a:p>
            <a:r>
              <a:rPr lang="ru-RU" sz="1600" dirty="0" smtClean="0"/>
              <a:t>Доступность </a:t>
            </a:r>
            <a:r>
              <a:rPr lang="ru-RU" sz="1600" dirty="0"/>
              <a:t>информации о деятельности кооператива для всех его членов.</a:t>
            </a:r>
          </a:p>
        </p:txBody>
      </p:sp>
    </p:spTree>
    <p:extLst>
      <p:ext uri="{BB962C8B-B14F-4D97-AF65-F5344CB8AC3E}">
        <p14:creationId xmlns:p14="http://schemas.microsoft.com/office/powerpoint/2010/main" val="12150505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</a:t>
            </a:r>
            <a:r>
              <a:rPr lang="ru-RU" b="1" dirty="0" err="1" smtClean="0"/>
              <a:t>СПоК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Перерабатывающие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Сбытовые (торговые)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Обслуживающие, в том числе кредитные кооперативы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000" dirty="0" smtClean="0"/>
              <a:t>Снабженческие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Растениеводческие 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Животноводческие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4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961713" cy="97631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Перерабатывающие кооперативы</a:t>
            </a:r>
            <a:endParaRPr lang="ru-RU" sz="1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508" y="901883"/>
            <a:ext cx="3012269" cy="136919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89212" y="1598612"/>
            <a:ext cx="4152782" cy="457017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Занимаются переработкой сельскохозяйственной продукции (производство мясных, рыбных и молочных продуктов, хлебобулочных изделий;</a:t>
            </a:r>
          </a:p>
          <a:p>
            <a:endParaRPr lang="ru-RU" sz="1200" dirty="0" smtClean="0"/>
          </a:p>
          <a:p>
            <a:pPr algn="ctr"/>
            <a:r>
              <a:rPr lang="ru-RU" sz="1800" b="1" dirty="0" smtClean="0"/>
              <a:t>Сбытовые (торговые) кооперативы</a:t>
            </a:r>
          </a:p>
          <a:p>
            <a:pPr algn="just"/>
            <a:r>
              <a:rPr lang="ru-RU" dirty="0" smtClean="0"/>
              <a:t>Осуществляют продажу продукции, а также ее хранение, сортировку, сушку, мойку, расфасовку, упаковку и транспортировку, заключают сделки</a:t>
            </a:r>
          </a:p>
          <a:p>
            <a:pPr algn="just"/>
            <a:endParaRPr lang="ru-RU" sz="1200" dirty="0" smtClean="0"/>
          </a:p>
          <a:p>
            <a:pPr algn="ctr"/>
            <a:r>
              <a:rPr lang="ru-RU" sz="1800" b="1" dirty="0" smtClean="0"/>
              <a:t>Обслуживающие кооперативы</a:t>
            </a:r>
          </a:p>
          <a:p>
            <a:pPr algn="just"/>
            <a:r>
              <a:rPr lang="ru-RU" dirty="0" smtClean="0"/>
              <a:t>Осуществляют механизированные , агрохимические, ремонтные работы,  а также услуги по научно- производственному, правовому и финансовому консультированию, выдаче займов и другие работы и услуги. </a:t>
            </a:r>
          </a:p>
          <a:p>
            <a:pPr algn="just"/>
            <a:endParaRPr lang="ru-RU" sz="1200" dirty="0" smtClean="0"/>
          </a:p>
          <a:p>
            <a:pPr algn="just"/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507" y="2702256"/>
            <a:ext cx="3012270" cy="14193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507" y="4552801"/>
            <a:ext cx="3012270" cy="141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46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/>
              <a:t>Снабженческие кооперативы </a:t>
            </a:r>
            <a:endParaRPr lang="ru-RU" sz="18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355" y="934243"/>
            <a:ext cx="2904295" cy="172706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ru-RU" dirty="0"/>
              <a:t>о</a:t>
            </a:r>
            <a:r>
              <a:rPr lang="ru-RU" dirty="0" smtClean="0"/>
              <a:t>бразуются в целях закупки и продажи средств производства, удобрений, оборудования, запасных частей, пестицидов и др.</a:t>
            </a:r>
          </a:p>
          <a:p>
            <a:pPr algn="just"/>
            <a:endParaRPr lang="ru-RU" dirty="0"/>
          </a:p>
          <a:p>
            <a:pPr algn="ctr"/>
            <a:r>
              <a:rPr lang="ru-RU" sz="1800" b="1" dirty="0" smtClean="0"/>
              <a:t>Растениеводческие и животноводческие кооперативы</a:t>
            </a:r>
          </a:p>
          <a:p>
            <a:r>
              <a:rPr lang="ru-RU" dirty="0"/>
              <a:t>о</a:t>
            </a:r>
            <a:r>
              <a:rPr lang="ru-RU" dirty="0" smtClean="0"/>
              <a:t>бразуются для оказания комплекса услуг по производству, переработке и сбыту продукции растениеводства и животноводства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354" y="3152633"/>
            <a:ext cx="2904295" cy="198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Особенности создания </a:t>
            </a:r>
            <a:r>
              <a:rPr lang="ru-RU" b="1" dirty="0" err="1"/>
              <a:t>СПоК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Главная цель создания – удовлетворить потребности членов кооператива с помощью кооператива;</a:t>
            </a:r>
          </a:p>
          <a:p>
            <a:r>
              <a:rPr lang="ru-RU" dirty="0"/>
              <a:t>Наименование кооператива должно содержать указание на основную цель его деятельности,  а также слова «сельскохозяйственный потребительский кооператив</a:t>
            </a:r>
            <a:r>
              <a:rPr lang="ru-RU" dirty="0" smtClean="0"/>
              <a:t>»;</a:t>
            </a:r>
          </a:p>
          <a:p>
            <a:r>
              <a:rPr lang="ru-RU" dirty="0"/>
              <a:t>Участники – </a:t>
            </a:r>
            <a:r>
              <a:rPr lang="ru-RU" dirty="0" smtClean="0"/>
              <a:t> сельскохозяйственные товаропроизводители (граждане), юридические лица, а также граждане, ведущие личное подсобное хозяйство, граждане, являющиеся членами или работниками сельскохозяйственных организаций и (или) крестьянских (фермерских) хозяйств, граждане, занимающиеся растениеводством или животноводством, и сельскохозяйственные потребительские кооперативы.</a:t>
            </a:r>
          </a:p>
          <a:p>
            <a:r>
              <a:rPr lang="ru-RU" dirty="0" smtClean="0"/>
              <a:t>Ассоциированный член кооператива – юридические лица, внесшие паевой взнос в кооператив независимо от их организационно- правовых форм и граждане (не обязан участвовать в хозяйственной деятельности кооператива или принимать в деятельности кооператива личное трудовое участие).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79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Государственная регистрация кооператива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Протокол общего собрания</a:t>
            </a:r>
          </a:p>
          <a:p>
            <a:r>
              <a:rPr lang="ru-RU" dirty="0" smtClean="0"/>
              <a:t>Заявление о государственной регистрации юридического лица по форме Р11001</a:t>
            </a:r>
          </a:p>
          <a:p>
            <a:r>
              <a:rPr lang="ru-RU" dirty="0" smtClean="0"/>
              <a:t>Устав кооператива (в двух экземплярах)</a:t>
            </a:r>
          </a:p>
          <a:p>
            <a:r>
              <a:rPr lang="ru-RU" dirty="0" smtClean="0"/>
              <a:t>Квитанция о государственной пошлины за регистрацию юридического лица</a:t>
            </a:r>
          </a:p>
          <a:p>
            <a:r>
              <a:rPr lang="ru-RU" dirty="0" smtClean="0"/>
              <a:t>Гарантийное письмо от собственника помещения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718</TotalTime>
  <Words>1029</Words>
  <Application>Microsoft Office PowerPoint</Application>
  <PresentationFormat>Широкоэкранный</PresentationFormat>
  <Paragraphs>126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Легкий дым</vt:lpstr>
      <vt:lpstr>«Юридические нюансы в организации деятельности сельскохозяйственных потребительских кооперативов»</vt:lpstr>
      <vt:lpstr>ПЛАН РАБОТЫ:</vt:lpstr>
      <vt:lpstr>Сельскохозяйственный потребительский кооператив (далее – СПоК) </vt:lpstr>
      <vt:lpstr>Принципы создания СПоК</vt:lpstr>
      <vt:lpstr>Виды СПоК</vt:lpstr>
      <vt:lpstr>Перерабатывающие кооперативы</vt:lpstr>
      <vt:lpstr>Снабженческие кооперативы </vt:lpstr>
      <vt:lpstr>Особенности создания СПоК</vt:lpstr>
      <vt:lpstr>Государственная регистрация кооператива</vt:lpstr>
      <vt:lpstr>Содержание Устава </vt:lpstr>
      <vt:lpstr>ФОНДЫ КООПЕРАТИВА</vt:lpstr>
      <vt:lpstr>РЕВИЗИОННЫЙ СОЮЗ</vt:lpstr>
      <vt:lpstr>ФУНКЦИИ РЕВИЗИОННОГО СОЮЗА</vt:lpstr>
      <vt:lpstr>«+» и «-» создания кооператива</vt:lpstr>
      <vt:lpstr>Отличия СПоК от Производственного коопертива</vt:lpstr>
      <vt:lpstr>СПАСИБО ЗА ВНИМАНИЕ!!!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«Юридические нюансы в организации и деятельности сельскохозяйственных потребительских кооперативов»</dc:title>
  <dc:creator>Root</dc:creator>
  <cp:lastModifiedBy>Root</cp:lastModifiedBy>
  <cp:revision>43</cp:revision>
  <cp:lastPrinted>2023-11-13T10:12:04Z</cp:lastPrinted>
  <dcterms:created xsi:type="dcterms:W3CDTF">2023-11-05T08:22:11Z</dcterms:created>
  <dcterms:modified xsi:type="dcterms:W3CDTF">2023-11-13T17:19:04Z</dcterms:modified>
</cp:coreProperties>
</file>