
<file path=[Content_Types].xml><?xml version="1.0" encoding="utf-8"?>
<Types xmlns="http://schemas.openxmlformats.org/package/2006/content-types">
  <Default Extension="wmf" ContentType="image/x-wmf"/>
  <Default Extension="png" ContentType="image/png"/>
  <Default Extension="jpeg" ContentType="image/jpeg"/>
  <Default Extension="xml" ContentType="application/xml"/>
  <Default Extension="rels" ContentType="application/vnd.openxmlformats-package.relationships+xml"/>
  <Default Extension="bin" ContentType="application/vnd.openxmlformats-officedocument.oleObject"/>
  <Override PartName="/ppt/notesSlides/notesSlide1.xml" ContentType="application/vnd.openxmlformats-officedocument.presentationml.notesSlide+xml"/>
  <Override PartName="/ppt/slides/slide1.xml" ContentType="application/vnd.openxmlformats-officedocument.presentationml.slide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2.xml" ContentType="application/vnd.openxmlformats-officedocument.them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docProps/custom.xml" ContentType="application/vnd.openxmlformats-officedocument.custom-properties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2.xml" ContentType="application/vnd.openxmlformats-officedocument.presentationml.slid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presentation.xml" ContentType="application/vnd.openxmlformats-officedocument.presentationml.presentation.main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<Relationships xmlns="http://schemas.openxmlformats.org/package/2006/relationships"><Relationship Id="rId3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sldMasterIdLst>
    <p:sldMasterId id="2147483648" r:id="rId1"/>
  </p:sldMasterIdLst>
  <p:notesMasterIdLst>
    <p:notesMasterId r:id="rId8"/>
  </p:notesMasterIdLst>
  <p:sldIdLst>
    <p:sldId id="256" r:id="rId4"/>
    <p:sldId id="257" r:id="rId5"/>
    <p:sldId id="258" r:id="rId6"/>
    <p:sldId id="259" r:id="rId7"/>
  </p:sldIdLst>
  <p:sldSz cx="16256000" cy="9144000"/>
  <p:notesSz cx="9926638" cy="6797675"/>
  <p:defaultTextStyle>
    <a:defPPr>
      <a:defRPr lang="x-non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0000"/>
    <a:srgbClr val="CC0000"/>
    <a:srgbClr val="E93623"/>
  </p:clrMru>
  <p:showPr showNarration="1">
    <p:present/>
    <p:sldAll/>
    <p:penClr>
      <a:prstClr val="red"/>
    </p:penClr>
  </p:showPr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rgbClr val="00000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  <a:fill>
          <a:solidFill>
            <a:schemeClr val="accent1">
              <a:tint val="40000"/>
            </a:schemeClr>
          </a:solidFill>
        </a:fill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972" autoAdjust="0"/>
    <p:restoredTop sz="94622" autoAdjust="0"/>
  </p:normalViewPr>
  <p:slideViewPr>
    <p:cSldViewPr>
      <p:cViewPr varScale="1">
        <p:scale>
          <a:sx n="118" d="100"/>
          <a:sy n="118" d="100"/>
        </p:scale>
        <p:origin x="-750" y="-114"/>
      </p:cViewPr>
      <p:guideLst>
        <p:guide pos="2880" orient="horz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theme" Target="theme/theme2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notesMaster" Target="notesMasters/notesMaster1.xml"/><Relationship Id="rId9" Type="http://schemas.openxmlformats.org/officeDocument/2006/relationships/presProps" Target="presProps.xml" /><Relationship Id="rId10" Type="http://schemas.openxmlformats.org/officeDocument/2006/relationships/tableStyles" Target="tableStyles.xml" /><Relationship Id="rId11" Type="http://schemas.openxmlformats.org/officeDocument/2006/relationships/viewProps" Target="viewProps.xml" /></Relationships>
</file>

<file path=ppt/notesMasters/_rels/notesMaster1.xml.rels><?xml version="1.0" encoding="UTF-8" standalone="yes"?>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1543" cy="339565"/>
          </a:xfrm>
          <a:prstGeom prst="rect">
            <a:avLst/>
          </a:prstGeom>
        </p:spPr>
        <p:txBody>
          <a:bodyPr vert="horz" lIns="91705" tIns="45853" rIns="91705" bIns="45853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5623505" y="0"/>
            <a:ext cx="4301543" cy="339565"/>
          </a:xfrm>
          <a:prstGeom prst="rect">
            <a:avLst/>
          </a:prstGeom>
        </p:spPr>
        <p:txBody>
          <a:bodyPr vert="horz" lIns="91705" tIns="45853" rIns="91705" bIns="45853" rtlCol="0"/>
          <a:lstStyle>
            <a:lvl1pPr algn="r">
              <a:defRPr sz="1200"/>
            </a:lvl1pPr>
          </a:lstStyle>
          <a:p>
            <a:fld id="{D526A689-C23C-469C-ADDB-A79A480AB4A8}" type="datetimeFigureOut">
              <a:rPr lang="ru-RU" smtClean="0"/>
              <a:t>18.02.2026</a:t>
            </a:fld>
            <a:endParaRPr lang="ru-RU"/>
          </a:p>
        </p:txBody>
      </p:sp>
      <p:sp>
        <p:nvSpPr>
          <p:cNvPr id="4" name="Образ слайда 3"/>
          <p:cNvSpPr>
            <a:spLocks noChangeAspect="1" noGrp="1" noRot="1"/>
          </p:cNvSpPr>
          <p:nvPr>
            <p:ph type="sldImg" idx="2"/>
          </p:nvPr>
        </p:nvSpPr>
        <p:spPr>
          <a:xfrm>
            <a:off x="2697163" y="509588"/>
            <a:ext cx="4532312" cy="25495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705" tIns="45853" rIns="91705" bIns="45853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992664" y="3228258"/>
            <a:ext cx="7941310" cy="3059272"/>
          </a:xfrm>
          <a:prstGeom prst="rect">
            <a:avLst/>
          </a:prstGeom>
        </p:spPr>
        <p:txBody>
          <a:bodyPr vert="horz" lIns="91705" tIns="45853" rIns="91705" bIns="45853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6456516"/>
            <a:ext cx="4301543" cy="339565"/>
          </a:xfrm>
          <a:prstGeom prst="rect">
            <a:avLst/>
          </a:prstGeom>
        </p:spPr>
        <p:txBody>
          <a:bodyPr vert="horz" lIns="91705" tIns="45853" rIns="91705" bIns="45853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5623505" y="6456516"/>
            <a:ext cx="4301543" cy="339565"/>
          </a:xfrm>
          <a:prstGeom prst="rect">
            <a:avLst/>
          </a:prstGeom>
        </p:spPr>
        <p:txBody>
          <a:bodyPr vert="horz" lIns="91705" tIns="45853" rIns="91705" bIns="45853" rtlCol="0" anchor="b"/>
          <a:lstStyle>
            <a:lvl1pPr algn="r">
              <a:defRPr sz="1200"/>
            </a:lvl1pPr>
          </a:lstStyle>
          <a:p>
            <a:fld id="{FFF9EB41-5BC1-42E0-9A59-EE33D587061C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 ?>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ChangeAspect="1" noGrp="1" noRo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F9EB41-5BC1-42E0-9A59-EE33D587061C}" type="slidenum">
              <a:rPr lang="ru-RU" smtClean="0"/>
              <a:t>2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4567543" y="3387449"/>
            <a:ext cx="7120912" cy="7874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5000" b="0" i="0">
                <a:solidFill>
                  <a:srgbClr val="594F8C"/>
                </a:solidFill>
                <a:latin typeface="Calibri-Light"/>
                <a:cs typeface="Calibri-Ligh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2438400" y="5120640"/>
            <a:ext cx="11379200" cy="2286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2/18/2026</a:t>
            </a:fld>
            <a:endParaRPr lang="en-US"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100" b="0" i="0">
                <a:solidFill>
                  <a:srgbClr val="594F8C"/>
                </a:solidFill>
                <a:latin typeface="MyriadPro-Cond"/>
                <a:cs typeface="MyriadPro-Cond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2/18/2026</a:t>
            </a:fld>
            <a:endParaRPr lang="en-US"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100" b="0" i="0">
                <a:solidFill>
                  <a:srgbClr val="594F8C"/>
                </a:solidFill>
                <a:latin typeface="MyriadPro-Cond"/>
                <a:cs typeface="MyriadPro-Cond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812800" y="2103120"/>
            <a:ext cx="7071360" cy="60350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8371840" y="2103120"/>
            <a:ext cx="7071360" cy="60350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2/18/2026</a:t>
            </a:fld>
            <a:endParaRPr lang="en-US" dirty="0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100" b="0" i="0">
                <a:solidFill>
                  <a:srgbClr val="594F8C"/>
                </a:solidFill>
                <a:latin typeface="MyriadPro-Cond"/>
                <a:cs typeface="MyriadPro-Cond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2/18/2026</a:t>
            </a:fld>
            <a:endParaRPr lang="en-US" dirty="0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2/18/2026</a:t>
            </a:fld>
            <a:endParaRPr lang="en-US" dirty="0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>
    <p:bg>
      <p:bgPr>
        <a:solidFill>
          <a:schemeClr val="bg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799390" y="577124"/>
            <a:ext cx="12657218" cy="6502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100" b="0" i="0">
                <a:solidFill>
                  <a:srgbClr val="594F8C"/>
                </a:solidFill>
                <a:latin typeface="MyriadPro-Cond"/>
                <a:cs typeface="MyriadPro-Cond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12299" y="2256637"/>
            <a:ext cx="8739505" cy="49307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5527040" y="8503920"/>
            <a:ext cx="5201920" cy="4572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812800" y="8503920"/>
            <a:ext cx="3738880" cy="4572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2/18/2026</a:t>
            </a:fld>
            <a:endParaRPr lang="en-US"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1704320" y="8503920"/>
            <a:ext cx="3738880" cy="4572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s/_rels/slide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3.png"/><Relationship Id="rId4" Type="http://schemas.openxmlformats.org/officeDocument/2006/relationships/image" Target="../media/image4.png"/><Relationship Id="rId5" Type="http://schemas.openxmlformats.org/officeDocument/2006/relationships/image" Target="../media/image5.png"/><Relationship Id="rId6" Type="http://schemas.openxmlformats.org/officeDocument/2006/relationships/image" Target="../media/image6.png"/><Relationship Id="rId7" Type="http://schemas.openxmlformats.org/officeDocument/2006/relationships/image" Target="../media/image7.png"/><Relationship Id="rId8" Type="http://schemas.openxmlformats.org/officeDocument/2006/relationships/image" Target="../media/image8.png"/><Relationship Id="rId9" Type="http://schemas.openxmlformats.org/officeDocument/2006/relationships/image" Target="../media/image9.png"/><Relationship Id="rId10" Type="http://schemas.openxmlformats.org/officeDocument/2006/relationships/image" Target="../media/image10.png"/><Relationship Id="rId11" Type="http://schemas.openxmlformats.org/officeDocument/2006/relationships/image" Target="../media/image11.png"/><Relationship Id="rId12" Type="http://schemas.openxmlformats.org/officeDocument/2006/relationships/image" Target="../media/image12.png"/></Relationships>
</file>

<file path=ppt/slides/_rels/slide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3.png"/><Relationship Id="rId3" Type="http://schemas.openxmlformats.org/officeDocument/2006/relationships/image" Target="../media/image3.png"/><Relationship Id="rId4" Type="http://schemas.openxmlformats.org/officeDocument/2006/relationships/image" Target="../media/image4.png"/><Relationship Id="rId5" Type="http://schemas.openxmlformats.org/officeDocument/2006/relationships/image" Target="../media/image5.png"/><Relationship Id="rId6" Type="http://schemas.openxmlformats.org/officeDocument/2006/relationships/image" Target="../media/image6.png"/><Relationship Id="rId7" Type="http://schemas.openxmlformats.org/officeDocument/2006/relationships/image" Target="../media/image7.png"/><Relationship Id="rId8" Type="http://schemas.openxmlformats.org/officeDocument/2006/relationships/image" Target="../media/image8.png"/><Relationship Id="rId9" Type="http://schemas.openxmlformats.org/officeDocument/2006/relationships/image" Target="../media/image9.png"/><Relationship Id="rId10" Type="http://schemas.openxmlformats.org/officeDocument/2006/relationships/image" Target="../media/image10.png"/><Relationship Id="rId11" Type="http://schemas.openxmlformats.org/officeDocument/2006/relationships/image" Target="../media/image11.png"/><Relationship Id="rId12" Type="http://schemas.openxmlformats.org/officeDocument/2006/relationships/image" Target="../media/image12.png"/></Relationships>
</file>

<file path=ppt/slides/_rels/slide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3.png"/><Relationship Id="rId3" Type="http://schemas.openxmlformats.org/officeDocument/2006/relationships/image" Target="../media/image4.png"/><Relationship Id="rId4" Type="http://schemas.openxmlformats.org/officeDocument/2006/relationships/image" Target="../media/image5.png"/><Relationship Id="rId5" Type="http://schemas.openxmlformats.org/officeDocument/2006/relationships/image" Target="../media/image6.png"/><Relationship Id="rId6" Type="http://schemas.openxmlformats.org/officeDocument/2006/relationships/image" Target="../media/image7.png"/><Relationship Id="rId7" Type="http://schemas.openxmlformats.org/officeDocument/2006/relationships/image" Target="../media/image8.png"/><Relationship Id="rId8" Type="http://schemas.openxmlformats.org/officeDocument/2006/relationships/image" Target="../media/image9.png"/><Relationship Id="rId9" Type="http://schemas.openxmlformats.org/officeDocument/2006/relationships/image" Target="../media/image10.png"/><Relationship Id="rId10" Type="http://schemas.openxmlformats.org/officeDocument/2006/relationships/image" Target="../media/image11.png"/><Relationship Id="rId11" Type="http://schemas.openxmlformats.org/officeDocument/2006/relationships/image" Target="../media/image12.png"/><Relationship Id="rId12" Type="http://schemas.openxmlformats.org/officeDocument/2006/relationships/image" Target="../media/image1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" name="Picture 30"/>
          <p:cNvPicPr>
            <a:picLocks noChangeAspect="1"/>
          </p:cNvPicPr>
          <p:nvPr/>
        </p:nvPicPr>
        <p:blipFill>
          <a:blip r:embed="rId2"/>
          <a:stretch/>
        </p:blipFill>
        <p:spPr>
          <a:xfrm>
            <a:off x="102220" y="83725"/>
            <a:ext cx="15925181" cy="8771967"/>
          </a:xfrm>
          <a:prstGeom prst="rect">
            <a:avLst/>
          </a:prstGeom>
        </p:spPr>
      </p:pic>
      <p:sp>
        <p:nvSpPr>
          <p:cNvPr id="2" name="object 2"/>
          <p:cNvSpPr/>
          <p:nvPr/>
        </p:nvSpPr>
        <p:spPr>
          <a:xfrm>
            <a:off x="11956209" y="7318693"/>
            <a:ext cx="570865" cy="275591"/>
          </a:xfrm>
          <a:custGeom>
            <a:avLst/>
            <a:gdLst/>
            <a:ahLst/>
            <a:cxnLst/>
            <a:rect l="l" t="t" r="r" b="b"/>
            <a:pathLst>
              <a:path w="570865" h="275590">
                <a:moveTo>
                  <a:pt x="244627" y="41859"/>
                </a:moveTo>
                <a:lnTo>
                  <a:pt x="224129" y="23660"/>
                </a:lnTo>
                <a:lnTo>
                  <a:pt x="199872" y="10566"/>
                </a:lnTo>
                <a:lnTo>
                  <a:pt x="172466" y="2654"/>
                </a:lnTo>
                <a:lnTo>
                  <a:pt x="142443" y="0"/>
                </a:lnTo>
                <a:lnTo>
                  <a:pt x="96227" y="6680"/>
                </a:lnTo>
                <a:lnTo>
                  <a:pt x="56984" y="25514"/>
                </a:lnTo>
                <a:lnTo>
                  <a:pt x="26593" y="54775"/>
                </a:lnTo>
                <a:lnTo>
                  <a:pt x="6972" y="92684"/>
                </a:lnTo>
                <a:lnTo>
                  <a:pt x="0" y="137490"/>
                </a:lnTo>
                <a:lnTo>
                  <a:pt x="6959" y="182333"/>
                </a:lnTo>
                <a:lnTo>
                  <a:pt x="26568" y="220256"/>
                </a:lnTo>
                <a:lnTo>
                  <a:pt x="56908" y="249516"/>
                </a:lnTo>
                <a:lnTo>
                  <a:pt x="96050" y="268351"/>
                </a:lnTo>
                <a:lnTo>
                  <a:pt x="142100" y="275018"/>
                </a:lnTo>
                <a:lnTo>
                  <a:pt x="172313" y="272300"/>
                </a:lnTo>
                <a:lnTo>
                  <a:pt x="199834" y="264248"/>
                </a:lnTo>
                <a:lnTo>
                  <a:pt x="224116" y="251015"/>
                </a:lnTo>
                <a:lnTo>
                  <a:pt x="244627" y="232740"/>
                </a:lnTo>
                <a:lnTo>
                  <a:pt x="219684" y="208546"/>
                </a:lnTo>
                <a:lnTo>
                  <a:pt x="203250" y="222821"/>
                </a:lnTo>
                <a:lnTo>
                  <a:pt x="185140" y="232867"/>
                </a:lnTo>
                <a:lnTo>
                  <a:pt x="165379" y="238810"/>
                </a:lnTo>
                <a:lnTo>
                  <a:pt x="143992" y="240753"/>
                </a:lnTo>
                <a:lnTo>
                  <a:pt x="101917" y="232994"/>
                </a:lnTo>
                <a:lnTo>
                  <a:pt x="68465" y="211455"/>
                </a:lnTo>
                <a:lnTo>
                  <a:pt x="46393" y="178752"/>
                </a:lnTo>
                <a:lnTo>
                  <a:pt x="38417" y="137490"/>
                </a:lnTo>
                <a:lnTo>
                  <a:pt x="46393" y="96266"/>
                </a:lnTo>
                <a:lnTo>
                  <a:pt x="68465" y="63563"/>
                </a:lnTo>
                <a:lnTo>
                  <a:pt x="101917" y="41998"/>
                </a:lnTo>
                <a:lnTo>
                  <a:pt x="143992" y="34226"/>
                </a:lnTo>
                <a:lnTo>
                  <a:pt x="165379" y="36118"/>
                </a:lnTo>
                <a:lnTo>
                  <a:pt x="185140" y="41935"/>
                </a:lnTo>
                <a:lnTo>
                  <a:pt x="203250" y="51854"/>
                </a:lnTo>
                <a:lnTo>
                  <a:pt x="219684" y="66090"/>
                </a:lnTo>
                <a:lnTo>
                  <a:pt x="244627" y="41859"/>
                </a:lnTo>
                <a:close/>
              </a:path>
              <a:path w="570865" h="275590">
                <a:moveTo>
                  <a:pt x="570649" y="137490"/>
                </a:moveTo>
                <a:lnTo>
                  <a:pt x="563689" y="92824"/>
                </a:lnTo>
                <a:lnTo>
                  <a:pt x="544055" y="54927"/>
                </a:lnTo>
                <a:lnTo>
                  <a:pt x="532257" y="43548"/>
                </a:lnTo>
                <a:lnTo>
                  <a:pt x="532257" y="137490"/>
                </a:lnTo>
                <a:lnTo>
                  <a:pt x="524370" y="178752"/>
                </a:lnTo>
                <a:lnTo>
                  <a:pt x="502539" y="211455"/>
                </a:lnTo>
                <a:lnTo>
                  <a:pt x="469531" y="232994"/>
                </a:lnTo>
                <a:lnTo>
                  <a:pt x="428117" y="240753"/>
                </a:lnTo>
                <a:lnTo>
                  <a:pt x="386321" y="232994"/>
                </a:lnTo>
                <a:lnTo>
                  <a:pt x="353110" y="211455"/>
                </a:lnTo>
                <a:lnTo>
                  <a:pt x="331203" y="178752"/>
                </a:lnTo>
                <a:lnTo>
                  <a:pt x="323291" y="137490"/>
                </a:lnTo>
                <a:lnTo>
                  <a:pt x="331203" y="96266"/>
                </a:lnTo>
                <a:lnTo>
                  <a:pt x="353110" y="63563"/>
                </a:lnTo>
                <a:lnTo>
                  <a:pt x="386321" y="41998"/>
                </a:lnTo>
                <a:lnTo>
                  <a:pt x="428117" y="34226"/>
                </a:lnTo>
                <a:lnTo>
                  <a:pt x="469531" y="41998"/>
                </a:lnTo>
                <a:lnTo>
                  <a:pt x="502539" y="63563"/>
                </a:lnTo>
                <a:lnTo>
                  <a:pt x="524370" y="96266"/>
                </a:lnTo>
                <a:lnTo>
                  <a:pt x="532257" y="137490"/>
                </a:lnTo>
                <a:lnTo>
                  <a:pt x="532257" y="43548"/>
                </a:lnTo>
                <a:lnTo>
                  <a:pt x="522592" y="34226"/>
                </a:lnTo>
                <a:lnTo>
                  <a:pt x="513664" y="25615"/>
                </a:lnTo>
                <a:lnTo>
                  <a:pt x="474383" y="6705"/>
                </a:lnTo>
                <a:lnTo>
                  <a:pt x="428117" y="0"/>
                </a:lnTo>
                <a:lnTo>
                  <a:pt x="381546" y="6743"/>
                </a:lnTo>
                <a:lnTo>
                  <a:pt x="342074" y="25717"/>
                </a:lnTo>
                <a:lnTo>
                  <a:pt x="311569" y="55067"/>
                </a:lnTo>
                <a:lnTo>
                  <a:pt x="291909" y="92951"/>
                </a:lnTo>
                <a:lnTo>
                  <a:pt x="284937" y="137490"/>
                </a:lnTo>
                <a:lnTo>
                  <a:pt x="291909" y="182029"/>
                </a:lnTo>
                <a:lnTo>
                  <a:pt x="311569" y="219925"/>
                </a:lnTo>
                <a:lnTo>
                  <a:pt x="342074" y="249288"/>
                </a:lnTo>
                <a:lnTo>
                  <a:pt x="381546" y="268274"/>
                </a:lnTo>
                <a:lnTo>
                  <a:pt x="428117" y="275018"/>
                </a:lnTo>
                <a:lnTo>
                  <a:pt x="474383" y="268312"/>
                </a:lnTo>
                <a:lnTo>
                  <a:pt x="513664" y="249402"/>
                </a:lnTo>
                <a:lnTo>
                  <a:pt x="522617" y="240753"/>
                </a:lnTo>
                <a:lnTo>
                  <a:pt x="544055" y="220091"/>
                </a:lnTo>
                <a:lnTo>
                  <a:pt x="563689" y="182181"/>
                </a:lnTo>
                <a:lnTo>
                  <a:pt x="570649" y="137490"/>
                </a:lnTo>
                <a:close/>
              </a:path>
            </a:pathLst>
          </a:custGeom>
          <a:solidFill>
            <a:srgbClr val="61606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12604362" y="7322249"/>
            <a:ext cx="267969" cy="313691"/>
          </a:xfrm>
          <a:custGeom>
            <a:avLst/>
            <a:gdLst/>
            <a:ahLst/>
            <a:cxnLst/>
            <a:rect l="l" t="t" r="r" b="b"/>
            <a:pathLst>
              <a:path w="267970" h="313690">
                <a:moveTo>
                  <a:pt x="267360" y="234950"/>
                </a:moveTo>
                <a:lnTo>
                  <a:pt x="225856" y="234950"/>
                </a:lnTo>
                <a:lnTo>
                  <a:pt x="225856" y="0"/>
                </a:lnTo>
                <a:lnTo>
                  <a:pt x="187845" y="0"/>
                </a:lnTo>
                <a:lnTo>
                  <a:pt x="187845" y="234950"/>
                </a:lnTo>
                <a:lnTo>
                  <a:pt x="38074" y="234950"/>
                </a:lnTo>
                <a:lnTo>
                  <a:pt x="38074" y="0"/>
                </a:lnTo>
                <a:lnTo>
                  <a:pt x="0" y="0"/>
                </a:lnTo>
                <a:lnTo>
                  <a:pt x="0" y="234950"/>
                </a:lnTo>
                <a:lnTo>
                  <a:pt x="0" y="267970"/>
                </a:lnTo>
                <a:lnTo>
                  <a:pt x="231597" y="267970"/>
                </a:lnTo>
                <a:lnTo>
                  <a:pt x="231597" y="313690"/>
                </a:lnTo>
                <a:lnTo>
                  <a:pt x="267360" y="313690"/>
                </a:lnTo>
                <a:lnTo>
                  <a:pt x="267360" y="267970"/>
                </a:lnTo>
                <a:lnTo>
                  <a:pt x="267360" y="234950"/>
                </a:lnTo>
                <a:close/>
              </a:path>
            </a:pathLst>
          </a:custGeom>
          <a:solidFill>
            <a:srgbClr val="61606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12938053" y="7321788"/>
            <a:ext cx="232411" cy="269241"/>
          </a:xfrm>
          <a:custGeom>
            <a:avLst/>
            <a:gdLst/>
            <a:ahLst/>
            <a:cxnLst/>
            <a:rect l="l" t="t" r="r" b="b"/>
            <a:pathLst>
              <a:path w="232409" h="269240">
                <a:moveTo>
                  <a:pt x="232359" y="0"/>
                </a:moveTo>
                <a:lnTo>
                  <a:pt x="197053" y="0"/>
                </a:lnTo>
                <a:lnTo>
                  <a:pt x="38074" y="207378"/>
                </a:lnTo>
                <a:lnTo>
                  <a:pt x="38074" y="0"/>
                </a:lnTo>
                <a:lnTo>
                  <a:pt x="0" y="0"/>
                </a:lnTo>
                <a:lnTo>
                  <a:pt x="0" y="268859"/>
                </a:lnTo>
                <a:lnTo>
                  <a:pt x="35344" y="268859"/>
                </a:lnTo>
                <a:lnTo>
                  <a:pt x="194678" y="61836"/>
                </a:lnTo>
                <a:lnTo>
                  <a:pt x="194678" y="268859"/>
                </a:lnTo>
                <a:lnTo>
                  <a:pt x="232359" y="268859"/>
                </a:lnTo>
                <a:lnTo>
                  <a:pt x="232359" y="0"/>
                </a:lnTo>
                <a:close/>
              </a:path>
            </a:pathLst>
          </a:custGeom>
          <a:solidFill>
            <a:srgbClr val="61606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13232195" y="7321794"/>
            <a:ext cx="564516" cy="272415"/>
          </a:xfrm>
          <a:custGeom>
            <a:avLst/>
            <a:gdLst/>
            <a:ahLst/>
            <a:cxnLst/>
            <a:rect l="l" t="t" r="r" b="b"/>
            <a:pathLst>
              <a:path w="564515" h="272415">
                <a:moveTo>
                  <a:pt x="281876" y="268859"/>
                </a:moveTo>
                <a:lnTo>
                  <a:pt x="251307" y="201587"/>
                </a:lnTo>
                <a:lnTo>
                  <a:pt x="237363" y="170891"/>
                </a:lnTo>
                <a:lnTo>
                  <a:pt x="198564" y="85496"/>
                </a:lnTo>
                <a:lnTo>
                  <a:pt x="198564" y="170891"/>
                </a:lnTo>
                <a:lnTo>
                  <a:pt x="82537" y="170891"/>
                </a:lnTo>
                <a:lnTo>
                  <a:pt x="140512" y="39166"/>
                </a:lnTo>
                <a:lnTo>
                  <a:pt x="198564" y="170891"/>
                </a:lnTo>
                <a:lnTo>
                  <a:pt x="198564" y="85496"/>
                </a:lnTo>
                <a:lnTo>
                  <a:pt x="177520" y="39166"/>
                </a:lnTo>
                <a:lnTo>
                  <a:pt x="159727" y="0"/>
                </a:lnTo>
                <a:lnTo>
                  <a:pt x="121754" y="0"/>
                </a:lnTo>
                <a:lnTo>
                  <a:pt x="0" y="268859"/>
                </a:lnTo>
                <a:lnTo>
                  <a:pt x="39522" y="268859"/>
                </a:lnTo>
                <a:lnTo>
                  <a:pt x="69088" y="201587"/>
                </a:lnTo>
                <a:lnTo>
                  <a:pt x="211950" y="201587"/>
                </a:lnTo>
                <a:lnTo>
                  <a:pt x="241503" y="268859"/>
                </a:lnTo>
                <a:lnTo>
                  <a:pt x="281876" y="268859"/>
                </a:lnTo>
                <a:close/>
              </a:path>
              <a:path w="564515" h="272415">
                <a:moveTo>
                  <a:pt x="564489" y="0"/>
                </a:moveTo>
                <a:lnTo>
                  <a:pt x="375094" y="0"/>
                </a:lnTo>
                <a:lnTo>
                  <a:pt x="370941" y="113322"/>
                </a:lnTo>
                <a:lnTo>
                  <a:pt x="366814" y="167665"/>
                </a:lnTo>
                <a:lnTo>
                  <a:pt x="358279" y="205981"/>
                </a:lnTo>
                <a:lnTo>
                  <a:pt x="344068" y="228688"/>
                </a:lnTo>
                <a:lnTo>
                  <a:pt x="322948" y="236169"/>
                </a:lnTo>
                <a:lnTo>
                  <a:pt x="318630" y="236169"/>
                </a:lnTo>
                <a:lnTo>
                  <a:pt x="315252" y="235826"/>
                </a:lnTo>
                <a:lnTo>
                  <a:pt x="310616" y="234657"/>
                </a:lnTo>
                <a:lnTo>
                  <a:pt x="307924" y="268859"/>
                </a:lnTo>
                <a:lnTo>
                  <a:pt x="317169" y="271106"/>
                </a:lnTo>
                <a:lnTo>
                  <a:pt x="324446" y="271894"/>
                </a:lnTo>
                <a:lnTo>
                  <a:pt x="332117" y="271894"/>
                </a:lnTo>
                <a:lnTo>
                  <a:pt x="387197" y="232041"/>
                </a:lnTo>
                <a:lnTo>
                  <a:pt x="399719" y="182143"/>
                </a:lnTo>
                <a:lnTo>
                  <a:pt x="405168" y="112153"/>
                </a:lnTo>
                <a:lnTo>
                  <a:pt x="407835" y="33401"/>
                </a:lnTo>
                <a:lnTo>
                  <a:pt x="526834" y="33401"/>
                </a:lnTo>
                <a:lnTo>
                  <a:pt x="526834" y="268859"/>
                </a:lnTo>
                <a:lnTo>
                  <a:pt x="564489" y="268859"/>
                </a:lnTo>
                <a:lnTo>
                  <a:pt x="564489" y="0"/>
                </a:lnTo>
                <a:close/>
              </a:path>
            </a:pathLst>
          </a:custGeom>
          <a:solidFill>
            <a:srgbClr val="61606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13895736" y="7321788"/>
            <a:ext cx="217169" cy="269241"/>
          </a:xfrm>
          <a:custGeom>
            <a:avLst/>
            <a:gdLst/>
            <a:ahLst/>
            <a:cxnLst/>
            <a:rect l="l" t="t" r="r" b="b"/>
            <a:pathLst>
              <a:path w="217169" h="269240">
                <a:moveTo>
                  <a:pt x="38049" y="0"/>
                </a:moveTo>
                <a:lnTo>
                  <a:pt x="0" y="0"/>
                </a:lnTo>
                <a:lnTo>
                  <a:pt x="0" y="268846"/>
                </a:lnTo>
                <a:lnTo>
                  <a:pt x="110972" y="268846"/>
                </a:lnTo>
                <a:lnTo>
                  <a:pt x="155897" y="263117"/>
                </a:lnTo>
                <a:lnTo>
                  <a:pt x="189190" y="246046"/>
                </a:lnTo>
                <a:lnTo>
                  <a:pt x="194705" y="238518"/>
                </a:lnTo>
                <a:lnTo>
                  <a:pt x="38049" y="238518"/>
                </a:lnTo>
                <a:lnTo>
                  <a:pt x="38049" y="124015"/>
                </a:lnTo>
                <a:lnTo>
                  <a:pt x="197747" y="124015"/>
                </a:lnTo>
                <a:lnTo>
                  <a:pt x="191338" y="115123"/>
                </a:lnTo>
                <a:lnTo>
                  <a:pt x="160263" y="99098"/>
                </a:lnTo>
                <a:lnTo>
                  <a:pt x="117906" y="93725"/>
                </a:lnTo>
                <a:lnTo>
                  <a:pt x="38049" y="93725"/>
                </a:lnTo>
                <a:lnTo>
                  <a:pt x="38049" y="0"/>
                </a:lnTo>
                <a:close/>
              </a:path>
              <a:path w="217169" h="269240">
                <a:moveTo>
                  <a:pt x="197747" y="124015"/>
                </a:moveTo>
                <a:lnTo>
                  <a:pt x="109410" y="124015"/>
                </a:lnTo>
                <a:lnTo>
                  <a:pt x="139192" y="127311"/>
                </a:lnTo>
                <a:lnTo>
                  <a:pt x="160855" y="137417"/>
                </a:lnTo>
                <a:lnTo>
                  <a:pt x="174082" y="154662"/>
                </a:lnTo>
                <a:lnTo>
                  <a:pt x="178562" y="179374"/>
                </a:lnTo>
                <a:lnTo>
                  <a:pt x="174025" y="204962"/>
                </a:lnTo>
                <a:lnTo>
                  <a:pt x="160702" y="223477"/>
                </a:lnTo>
                <a:lnTo>
                  <a:pt x="139021" y="234726"/>
                </a:lnTo>
                <a:lnTo>
                  <a:pt x="109410" y="238518"/>
                </a:lnTo>
                <a:lnTo>
                  <a:pt x="194705" y="238518"/>
                </a:lnTo>
                <a:lnTo>
                  <a:pt x="209879" y="217807"/>
                </a:lnTo>
                <a:lnTo>
                  <a:pt x="216992" y="178574"/>
                </a:lnTo>
                <a:lnTo>
                  <a:pt x="210468" y="141662"/>
                </a:lnTo>
                <a:lnTo>
                  <a:pt x="197747" y="124015"/>
                </a:lnTo>
                <a:close/>
              </a:path>
            </a:pathLst>
          </a:custGeom>
          <a:solidFill>
            <a:srgbClr val="61606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14184809" y="7470365"/>
            <a:ext cx="38735" cy="120651"/>
          </a:xfrm>
          <a:custGeom>
            <a:avLst/>
            <a:gdLst/>
            <a:ahLst/>
            <a:cxnLst/>
            <a:rect l="l" t="t" r="r" b="b"/>
            <a:pathLst>
              <a:path w="38734" h="120650">
                <a:moveTo>
                  <a:pt x="0" y="120650"/>
                </a:moveTo>
                <a:lnTo>
                  <a:pt x="38455" y="120650"/>
                </a:lnTo>
                <a:lnTo>
                  <a:pt x="38455" y="0"/>
                </a:lnTo>
                <a:lnTo>
                  <a:pt x="0" y="0"/>
                </a:lnTo>
                <a:lnTo>
                  <a:pt x="0" y="120650"/>
                </a:lnTo>
                <a:close/>
              </a:path>
            </a:pathLst>
          </a:custGeom>
          <a:solidFill>
            <a:srgbClr val="61606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14184815" y="7321788"/>
            <a:ext cx="231775" cy="269241"/>
          </a:xfrm>
          <a:custGeom>
            <a:avLst/>
            <a:gdLst/>
            <a:ahLst/>
            <a:cxnLst/>
            <a:rect l="l" t="t" r="r" b="b"/>
            <a:pathLst>
              <a:path w="231775" h="269240">
                <a:moveTo>
                  <a:pt x="231241" y="0"/>
                </a:moveTo>
                <a:lnTo>
                  <a:pt x="192824" y="0"/>
                </a:lnTo>
                <a:lnTo>
                  <a:pt x="192824" y="115570"/>
                </a:lnTo>
                <a:lnTo>
                  <a:pt x="38455" y="115570"/>
                </a:lnTo>
                <a:lnTo>
                  <a:pt x="38455" y="0"/>
                </a:lnTo>
                <a:lnTo>
                  <a:pt x="0" y="0"/>
                </a:lnTo>
                <a:lnTo>
                  <a:pt x="0" y="115570"/>
                </a:lnTo>
                <a:lnTo>
                  <a:pt x="0" y="148590"/>
                </a:lnTo>
                <a:lnTo>
                  <a:pt x="192824" y="148590"/>
                </a:lnTo>
                <a:lnTo>
                  <a:pt x="192824" y="269240"/>
                </a:lnTo>
                <a:lnTo>
                  <a:pt x="231241" y="269240"/>
                </a:lnTo>
                <a:lnTo>
                  <a:pt x="231241" y="148590"/>
                </a:lnTo>
                <a:lnTo>
                  <a:pt x="231241" y="115570"/>
                </a:lnTo>
                <a:lnTo>
                  <a:pt x="231241" y="0"/>
                </a:lnTo>
                <a:close/>
              </a:path>
            </a:pathLst>
          </a:custGeom>
          <a:solidFill>
            <a:srgbClr val="61606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14515050" y="7321788"/>
            <a:ext cx="297815" cy="269241"/>
          </a:xfrm>
          <a:custGeom>
            <a:avLst/>
            <a:gdLst/>
            <a:ahLst/>
            <a:cxnLst/>
            <a:rect l="l" t="t" r="r" b="b"/>
            <a:pathLst>
              <a:path w="297815" h="269240">
                <a:moveTo>
                  <a:pt x="38049" y="0"/>
                </a:moveTo>
                <a:lnTo>
                  <a:pt x="0" y="0"/>
                </a:lnTo>
                <a:lnTo>
                  <a:pt x="0" y="268846"/>
                </a:lnTo>
                <a:lnTo>
                  <a:pt x="111048" y="268846"/>
                </a:lnTo>
                <a:lnTo>
                  <a:pt x="155967" y="263117"/>
                </a:lnTo>
                <a:lnTo>
                  <a:pt x="189247" y="246046"/>
                </a:lnTo>
                <a:lnTo>
                  <a:pt x="194759" y="238518"/>
                </a:lnTo>
                <a:lnTo>
                  <a:pt x="38049" y="238518"/>
                </a:lnTo>
                <a:lnTo>
                  <a:pt x="38049" y="124015"/>
                </a:lnTo>
                <a:lnTo>
                  <a:pt x="197809" y="124015"/>
                </a:lnTo>
                <a:lnTo>
                  <a:pt x="191406" y="115123"/>
                </a:lnTo>
                <a:lnTo>
                  <a:pt x="160339" y="99098"/>
                </a:lnTo>
                <a:lnTo>
                  <a:pt x="117957" y="93725"/>
                </a:lnTo>
                <a:lnTo>
                  <a:pt x="38049" y="93725"/>
                </a:lnTo>
                <a:lnTo>
                  <a:pt x="38049" y="0"/>
                </a:lnTo>
                <a:close/>
              </a:path>
              <a:path w="297815" h="269240">
                <a:moveTo>
                  <a:pt x="197809" y="124015"/>
                </a:moveTo>
                <a:lnTo>
                  <a:pt x="109473" y="124015"/>
                </a:lnTo>
                <a:lnTo>
                  <a:pt x="139260" y="127311"/>
                </a:lnTo>
                <a:lnTo>
                  <a:pt x="160931" y="137417"/>
                </a:lnTo>
                <a:lnTo>
                  <a:pt x="174167" y="154662"/>
                </a:lnTo>
                <a:lnTo>
                  <a:pt x="178650" y="179374"/>
                </a:lnTo>
                <a:lnTo>
                  <a:pt x="174110" y="204962"/>
                </a:lnTo>
                <a:lnTo>
                  <a:pt x="160778" y="223477"/>
                </a:lnTo>
                <a:lnTo>
                  <a:pt x="139088" y="234726"/>
                </a:lnTo>
                <a:lnTo>
                  <a:pt x="109473" y="238518"/>
                </a:lnTo>
                <a:lnTo>
                  <a:pt x="194759" y="238518"/>
                </a:lnTo>
                <a:lnTo>
                  <a:pt x="209923" y="217807"/>
                </a:lnTo>
                <a:lnTo>
                  <a:pt x="217030" y="178574"/>
                </a:lnTo>
                <a:lnTo>
                  <a:pt x="210517" y="141662"/>
                </a:lnTo>
                <a:lnTo>
                  <a:pt x="197809" y="124015"/>
                </a:lnTo>
                <a:close/>
              </a:path>
              <a:path w="297815" h="269240">
                <a:moveTo>
                  <a:pt x="297662" y="0"/>
                </a:moveTo>
                <a:lnTo>
                  <a:pt x="259651" y="0"/>
                </a:lnTo>
                <a:lnTo>
                  <a:pt x="259651" y="268833"/>
                </a:lnTo>
                <a:lnTo>
                  <a:pt x="297662" y="268833"/>
                </a:lnTo>
                <a:lnTo>
                  <a:pt x="297662" y="0"/>
                </a:lnTo>
                <a:close/>
              </a:path>
            </a:pathLst>
          </a:custGeom>
          <a:solidFill>
            <a:srgbClr val="61606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14911765" y="7321788"/>
            <a:ext cx="232411" cy="269241"/>
          </a:xfrm>
          <a:custGeom>
            <a:avLst/>
            <a:gdLst/>
            <a:ahLst/>
            <a:cxnLst/>
            <a:rect l="l" t="t" r="r" b="b"/>
            <a:pathLst>
              <a:path w="232409" h="269240">
                <a:moveTo>
                  <a:pt x="232359" y="0"/>
                </a:moveTo>
                <a:lnTo>
                  <a:pt x="196977" y="0"/>
                </a:lnTo>
                <a:lnTo>
                  <a:pt x="37998" y="207378"/>
                </a:lnTo>
                <a:lnTo>
                  <a:pt x="37998" y="0"/>
                </a:lnTo>
                <a:lnTo>
                  <a:pt x="0" y="0"/>
                </a:lnTo>
                <a:lnTo>
                  <a:pt x="0" y="268859"/>
                </a:lnTo>
                <a:lnTo>
                  <a:pt x="35306" y="268859"/>
                </a:lnTo>
                <a:lnTo>
                  <a:pt x="194678" y="61836"/>
                </a:lnTo>
                <a:lnTo>
                  <a:pt x="194678" y="268859"/>
                </a:lnTo>
                <a:lnTo>
                  <a:pt x="232359" y="268859"/>
                </a:lnTo>
                <a:lnTo>
                  <a:pt x="232359" y="0"/>
                </a:lnTo>
                <a:close/>
              </a:path>
            </a:pathLst>
          </a:custGeom>
          <a:solidFill>
            <a:srgbClr val="61606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11948486" y="7709394"/>
            <a:ext cx="321311" cy="288927"/>
          </a:xfrm>
          <a:custGeom>
            <a:avLst/>
            <a:gdLst/>
            <a:ahLst/>
            <a:cxnLst/>
            <a:rect l="l" t="t" r="r" b="b"/>
            <a:pathLst>
              <a:path w="321309" h="288925">
                <a:moveTo>
                  <a:pt x="178600" y="0"/>
                </a:moveTo>
                <a:lnTo>
                  <a:pt x="142874" y="0"/>
                </a:lnTo>
                <a:lnTo>
                  <a:pt x="142874" y="27228"/>
                </a:lnTo>
                <a:lnTo>
                  <a:pt x="93220" y="33874"/>
                </a:lnTo>
                <a:lnTo>
                  <a:pt x="53437" y="49347"/>
                </a:lnTo>
                <a:lnTo>
                  <a:pt x="24195" y="73170"/>
                </a:lnTo>
                <a:lnTo>
                  <a:pt x="6160" y="104865"/>
                </a:lnTo>
                <a:lnTo>
                  <a:pt x="0" y="143954"/>
                </a:lnTo>
                <a:lnTo>
                  <a:pt x="9581" y="191472"/>
                </a:lnTo>
                <a:lnTo>
                  <a:pt x="37457" y="227364"/>
                </a:lnTo>
                <a:lnTo>
                  <a:pt x="82322" y="250660"/>
                </a:lnTo>
                <a:lnTo>
                  <a:pt x="142874" y="260388"/>
                </a:lnTo>
                <a:lnTo>
                  <a:pt x="142874" y="288785"/>
                </a:lnTo>
                <a:lnTo>
                  <a:pt x="178600" y="288785"/>
                </a:lnTo>
                <a:lnTo>
                  <a:pt x="178600" y="260388"/>
                </a:lnTo>
                <a:lnTo>
                  <a:pt x="228230" y="253903"/>
                </a:lnTo>
                <a:lnTo>
                  <a:pt x="267919" y="238525"/>
                </a:lnTo>
                <a:lnTo>
                  <a:pt x="277867" y="230403"/>
                </a:lnTo>
                <a:lnTo>
                  <a:pt x="142874" y="230403"/>
                </a:lnTo>
                <a:lnTo>
                  <a:pt x="98176" y="222589"/>
                </a:lnTo>
                <a:lnTo>
                  <a:pt x="64995" y="205495"/>
                </a:lnTo>
                <a:lnTo>
                  <a:pt x="44344" y="179243"/>
                </a:lnTo>
                <a:lnTo>
                  <a:pt x="37236" y="143954"/>
                </a:lnTo>
                <a:lnTo>
                  <a:pt x="44128" y="108709"/>
                </a:lnTo>
                <a:lnTo>
                  <a:pt x="64419" y="82484"/>
                </a:lnTo>
                <a:lnTo>
                  <a:pt x="97527" y="65392"/>
                </a:lnTo>
                <a:lnTo>
                  <a:pt x="142874" y="57543"/>
                </a:lnTo>
                <a:lnTo>
                  <a:pt x="278233" y="57543"/>
                </a:lnTo>
                <a:lnTo>
                  <a:pt x="238948" y="36992"/>
                </a:lnTo>
                <a:lnTo>
                  <a:pt x="178600" y="27228"/>
                </a:lnTo>
                <a:lnTo>
                  <a:pt x="178600" y="0"/>
                </a:lnTo>
                <a:close/>
              </a:path>
              <a:path w="321309" h="288925">
                <a:moveTo>
                  <a:pt x="178600" y="57543"/>
                </a:moveTo>
                <a:lnTo>
                  <a:pt x="142874" y="57543"/>
                </a:lnTo>
                <a:lnTo>
                  <a:pt x="142874" y="230403"/>
                </a:lnTo>
                <a:lnTo>
                  <a:pt x="178600" y="230403"/>
                </a:lnTo>
                <a:lnTo>
                  <a:pt x="178600" y="57543"/>
                </a:lnTo>
                <a:close/>
              </a:path>
              <a:path w="321309" h="288925">
                <a:moveTo>
                  <a:pt x="278233" y="57543"/>
                </a:moveTo>
                <a:lnTo>
                  <a:pt x="178600" y="57543"/>
                </a:lnTo>
                <a:lnTo>
                  <a:pt x="223452" y="65273"/>
                </a:lnTo>
                <a:lnTo>
                  <a:pt x="256611" y="82432"/>
                </a:lnTo>
                <a:lnTo>
                  <a:pt x="277171" y="108664"/>
                </a:lnTo>
                <a:lnTo>
                  <a:pt x="284225" y="143611"/>
                </a:lnTo>
                <a:lnTo>
                  <a:pt x="277335" y="178959"/>
                </a:lnTo>
                <a:lnTo>
                  <a:pt x="257049" y="205328"/>
                </a:lnTo>
                <a:lnTo>
                  <a:pt x="223945" y="222537"/>
                </a:lnTo>
                <a:lnTo>
                  <a:pt x="178600" y="230403"/>
                </a:lnTo>
                <a:lnTo>
                  <a:pt x="277867" y="230403"/>
                </a:lnTo>
                <a:lnTo>
                  <a:pt x="297044" y="214746"/>
                </a:lnTo>
                <a:lnTo>
                  <a:pt x="314977" y="183059"/>
                </a:lnTo>
                <a:lnTo>
                  <a:pt x="321094" y="143954"/>
                </a:lnTo>
                <a:lnTo>
                  <a:pt x="311523" y="96407"/>
                </a:lnTo>
                <a:lnTo>
                  <a:pt x="283698" y="60402"/>
                </a:lnTo>
                <a:lnTo>
                  <a:pt x="278233" y="57543"/>
                </a:lnTo>
                <a:close/>
              </a:path>
            </a:pathLst>
          </a:custGeom>
          <a:solidFill>
            <a:srgbClr val="61606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12321730" y="7716282"/>
            <a:ext cx="286385" cy="275591"/>
          </a:xfrm>
          <a:custGeom>
            <a:avLst/>
            <a:gdLst/>
            <a:ahLst/>
            <a:cxnLst/>
            <a:rect l="l" t="t" r="r" b="b"/>
            <a:pathLst>
              <a:path w="286384" h="275590">
                <a:moveTo>
                  <a:pt x="143281" y="0"/>
                </a:moveTo>
                <a:lnTo>
                  <a:pt x="96676" y="6735"/>
                </a:lnTo>
                <a:lnTo>
                  <a:pt x="57179" y="25705"/>
                </a:lnTo>
                <a:lnTo>
                  <a:pt x="26656" y="55050"/>
                </a:lnTo>
                <a:lnTo>
                  <a:pt x="6975" y="92914"/>
                </a:lnTo>
                <a:lnTo>
                  <a:pt x="0" y="137439"/>
                </a:lnTo>
                <a:lnTo>
                  <a:pt x="6975" y="181973"/>
                </a:lnTo>
                <a:lnTo>
                  <a:pt x="26656" y="219859"/>
                </a:lnTo>
                <a:lnTo>
                  <a:pt x="57179" y="249231"/>
                </a:lnTo>
                <a:lnTo>
                  <a:pt x="96676" y="268222"/>
                </a:lnTo>
                <a:lnTo>
                  <a:pt x="143281" y="274967"/>
                </a:lnTo>
                <a:lnTo>
                  <a:pt x="189521" y="268266"/>
                </a:lnTo>
                <a:lnTo>
                  <a:pt x="228788" y="249362"/>
                </a:lnTo>
                <a:lnTo>
                  <a:pt x="237690" y="240779"/>
                </a:lnTo>
                <a:lnTo>
                  <a:pt x="143281" y="240779"/>
                </a:lnTo>
                <a:lnTo>
                  <a:pt x="101470" y="233003"/>
                </a:lnTo>
                <a:lnTo>
                  <a:pt x="68252" y="211431"/>
                </a:lnTo>
                <a:lnTo>
                  <a:pt x="46337" y="178698"/>
                </a:lnTo>
                <a:lnTo>
                  <a:pt x="38430" y="137439"/>
                </a:lnTo>
                <a:lnTo>
                  <a:pt x="46337" y="96208"/>
                </a:lnTo>
                <a:lnTo>
                  <a:pt x="68252" y="63499"/>
                </a:lnTo>
                <a:lnTo>
                  <a:pt x="101470" y="41945"/>
                </a:lnTo>
                <a:lnTo>
                  <a:pt x="143281" y="34175"/>
                </a:lnTo>
                <a:lnTo>
                  <a:pt x="237678" y="34175"/>
                </a:lnTo>
                <a:lnTo>
                  <a:pt x="228788" y="25606"/>
                </a:lnTo>
                <a:lnTo>
                  <a:pt x="189521" y="6702"/>
                </a:lnTo>
                <a:lnTo>
                  <a:pt x="143281" y="0"/>
                </a:lnTo>
                <a:close/>
              </a:path>
              <a:path w="286384" h="275590">
                <a:moveTo>
                  <a:pt x="237678" y="34175"/>
                </a:moveTo>
                <a:lnTo>
                  <a:pt x="143281" y="34175"/>
                </a:lnTo>
                <a:lnTo>
                  <a:pt x="184653" y="41945"/>
                </a:lnTo>
                <a:lnTo>
                  <a:pt x="217635" y="63499"/>
                </a:lnTo>
                <a:lnTo>
                  <a:pt x="239455" y="96208"/>
                </a:lnTo>
                <a:lnTo>
                  <a:pt x="247345" y="137439"/>
                </a:lnTo>
                <a:lnTo>
                  <a:pt x="239455" y="178698"/>
                </a:lnTo>
                <a:lnTo>
                  <a:pt x="217635" y="211431"/>
                </a:lnTo>
                <a:lnTo>
                  <a:pt x="184653" y="233003"/>
                </a:lnTo>
                <a:lnTo>
                  <a:pt x="143281" y="240779"/>
                </a:lnTo>
                <a:lnTo>
                  <a:pt x="237690" y="240779"/>
                </a:lnTo>
                <a:lnTo>
                  <a:pt x="259183" y="220057"/>
                </a:lnTo>
                <a:lnTo>
                  <a:pt x="278811" y="182149"/>
                </a:lnTo>
                <a:lnTo>
                  <a:pt x="285775" y="137439"/>
                </a:lnTo>
                <a:lnTo>
                  <a:pt x="278811" y="92782"/>
                </a:lnTo>
                <a:lnTo>
                  <a:pt x="259183" y="54902"/>
                </a:lnTo>
                <a:lnTo>
                  <a:pt x="237678" y="34175"/>
                </a:lnTo>
                <a:close/>
              </a:path>
            </a:pathLst>
          </a:custGeom>
          <a:solidFill>
            <a:srgbClr val="61606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12685001" y="7867905"/>
            <a:ext cx="38735" cy="120651"/>
          </a:xfrm>
          <a:custGeom>
            <a:avLst/>
            <a:gdLst/>
            <a:ahLst/>
            <a:cxnLst/>
            <a:rect l="l" t="t" r="r" b="b"/>
            <a:pathLst>
              <a:path w="38734" h="120650">
                <a:moveTo>
                  <a:pt x="0" y="120649"/>
                </a:moveTo>
                <a:lnTo>
                  <a:pt x="38392" y="120649"/>
                </a:lnTo>
                <a:lnTo>
                  <a:pt x="38392" y="0"/>
                </a:lnTo>
                <a:lnTo>
                  <a:pt x="0" y="0"/>
                </a:lnTo>
                <a:lnTo>
                  <a:pt x="0" y="120649"/>
                </a:lnTo>
                <a:close/>
              </a:path>
            </a:pathLst>
          </a:custGeom>
          <a:solidFill>
            <a:srgbClr val="61606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12685009" y="7719340"/>
            <a:ext cx="231775" cy="269241"/>
          </a:xfrm>
          <a:custGeom>
            <a:avLst/>
            <a:gdLst/>
            <a:ahLst/>
            <a:cxnLst/>
            <a:rect l="l" t="t" r="r" b="b"/>
            <a:pathLst>
              <a:path w="231775" h="269240">
                <a:moveTo>
                  <a:pt x="231178" y="0"/>
                </a:moveTo>
                <a:lnTo>
                  <a:pt x="192760" y="0"/>
                </a:lnTo>
                <a:lnTo>
                  <a:pt x="192760" y="115570"/>
                </a:lnTo>
                <a:lnTo>
                  <a:pt x="38392" y="115570"/>
                </a:lnTo>
                <a:lnTo>
                  <a:pt x="38392" y="0"/>
                </a:lnTo>
                <a:lnTo>
                  <a:pt x="0" y="0"/>
                </a:lnTo>
                <a:lnTo>
                  <a:pt x="0" y="115570"/>
                </a:lnTo>
                <a:lnTo>
                  <a:pt x="0" y="148590"/>
                </a:lnTo>
                <a:lnTo>
                  <a:pt x="192760" y="148590"/>
                </a:lnTo>
                <a:lnTo>
                  <a:pt x="192760" y="269240"/>
                </a:lnTo>
                <a:lnTo>
                  <a:pt x="231178" y="269240"/>
                </a:lnTo>
                <a:lnTo>
                  <a:pt x="231178" y="148590"/>
                </a:lnTo>
                <a:lnTo>
                  <a:pt x="231178" y="115570"/>
                </a:lnTo>
                <a:lnTo>
                  <a:pt x="231178" y="0"/>
                </a:lnTo>
                <a:close/>
              </a:path>
            </a:pathLst>
          </a:custGeom>
          <a:solidFill>
            <a:srgbClr val="61606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12966169" y="7719323"/>
            <a:ext cx="293371" cy="308612"/>
          </a:xfrm>
          <a:custGeom>
            <a:avLst/>
            <a:gdLst/>
            <a:ahLst/>
            <a:cxnLst/>
            <a:rect l="l" t="t" r="r" b="b"/>
            <a:pathLst>
              <a:path w="293369" h="308609">
                <a:moveTo>
                  <a:pt x="293077" y="235394"/>
                </a:moveTo>
                <a:lnTo>
                  <a:pt x="380" y="235394"/>
                </a:lnTo>
                <a:lnTo>
                  <a:pt x="0" y="308355"/>
                </a:lnTo>
                <a:lnTo>
                  <a:pt x="35699" y="308355"/>
                </a:lnTo>
                <a:lnTo>
                  <a:pt x="36080" y="268820"/>
                </a:lnTo>
                <a:lnTo>
                  <a:pt x="293077" y="268820"/>
                </a:lnTo>
                <a:lnTo>
                  <a:pt x="293077" y="235394"/>
                </a:lnTo>
                <a:close/>
              </a:path>
              <a:path w="293369" h="308609">
                <a:moveTo>
                  <a:pt x="293077" y="268820"/>
                </a:moveTo>
                <a:lnTo>
                  <a:pt x="257327" y="268820"/>
                </a:lnTo>
                <a:lnTo>
                  <a:pt x="257327" y="308355"/>
                </a:lnTo>
                <a:lnTo>
                  <a:pt x="293077" y="308355"/>
                </a:lnTo>
                <a:lnTo>
                  <a:pt x="293077" y="268820"/>
                </a:lnTo>
                <a:close/>
              </a:path>
              <a:path w="293369" h="308609">
                <a:moveTo>
                  <a:pt x="253453" y="0"/>
                </a:moveTo>
                <a:lnTo>
                  <a:pt x="64528" y="0"/>
                </a:lnTo>
                <a:lnTo>
                  <a:pt x="61861" y="86385"/>
                </a:lnTo>
                <a:lnTo>
                  <a:pt x="58332" y="143884"/>
                </a:lnTo>
                <a:lnTo>
                  <a:pt x="50466" y="190727"/>
                </a:lnTo>
                <a:lnTo>
                  <a:pt x="36204" y="222650"/>
                </a:lnTo>
                <a:lnTo>
                  <a:pt x="13487" y="235394"/>
                </a:lnTo>
                <a:lnTo>
                  <a:pt x="63792" y="235394"/>
                </a:lnTo>
                <a:lnTo>
                  <a:pt x="87453" y="179524"/>
                </a:lnTo>
                <a:lnTo>
                  <a:pt x="92897" y="137428"/>
                </a:lnTo>
                <a:lnTo>
                  <a:pt x="95618" y="89915"/>
                </a:lnTo>
                <a:lnTo>
                  <a:pt x="97561" y="33413"/>
                </a:lnTo>
                <a:lnTo>
                  <a:pt x="253453" y="33413"/>
                </a:lnTo>
                <a:lnTo>
                  <a:pt x="253453" y="0"/>
                </a:lnTo>
                <a:close/>
              </a:path>
              <a:path w="293369" h="308609">
                <a:moveTo>
                  <a:pt x="253453" y="33413"/>
                </a:moveTo>
                <a:lnTo>
                  <a:pt x="215468" y="33413"/>
                </a:lnTo>
                <a:lnTo>
                  <a:pt x="215468" y="235394"/>
                </a:lnTo>
                <a:lnTo>
                  <a:pt x="253453" y="235394"/>
                </a:lnTo>
                <a:lnTo>
                  <a:pt x="253453" y="33413"/>
                </a:lnTo>
                <a:close/>
              </a:path>
            </a:pathLst>
          </a:custGeom>
          <a:solidFill>
            <a:srgbClr val="61606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13426172" y="7719324"/>
            <a:ext cx="217169" cy="269241"/>
          </a:xfrm>
          <a:custGeom>
            <a:avLst/>
            <a:gdLst/>
            <a:ahLst/>
            <a:cxnLst/>
            <a:rect l="l" t="t" r="r" b="b"/>
            <a:pathLst>
              <a:path w="217169" h="269240">
                <a:moveTo>
                  <a:pt x="104851" y="0"/>
                </a:moveTo>
                <a:lnTo>
                  <a:pt x="0" y="0"/>
                </a:lnTo>
                <a:lnTo>
                  <a:pt x="0" y="268833"/>
                </a:lnTo>
                <a:lnTo>
                  <a:pt x="38379" y="268833"/>
                </a:lnTo>
                <a:lnTo>
                  <a:pt x="38379" y="187413"/>
                </a:lnTo>
                <a:lnTo>
                  <a:pt x="104851" y="187413"/>
                </a:lnTo>
                <a:lnTo>
                  <a:pt x="151832" y="180983"/>
                </a:lnTo>
                <a:lnTo>
                  <a:pt x="187075" y="162458"/>
                </a:lnTo>
                <a:lnTo>
                  <a:pt x="193450" y="153974"/>
                </a:lnTo>
                <a:lnTo>
                  <a:pt x="38379" y="153974"/>
                </a:lnTo>
                <a:lnTo>
                  <a:pt x="38379" y="33401"/>
                </a:lnTo>
                <a:lnTo>
                  <a:pt x="193397" y="33401"/>
                </a:lnTo>
                <a:lnTo>
                  <a:pt x="187075" y="24984"/>
                </a:lnTo>
                <a:lnTo>
                  <a:pt x="151832" y="6440"/>
                </a:lnTo>
                <a:lnTo>
                  <a:pt x="104851" y="0"/>
                </a:lnTo>
                <a:close/>
              </a:path>
              <a:path w="217169" h="269240">
                <a:moveTo>
                  <a:pt x="193397" y="33401"/>
                </a:moveTo>
                <a:lnTo>
                  <a:pt x="103657" y="33401"/>
                </a:lnTo>
                <a:lnTo>
                  <a:pt x="136116" y="37429"/>
                </a:lnTo>
                <a:lnTo>
                  <a:pt x="159567" y="49171"/>
                </a:lnTo>
                <a:lnTo>
                  <a:pt x="173796" y="68108"/>
                </a:lnTo>
                <a:lnTo>
                  <a:pt x="178587" y="93726"/>
                </a:lnTo>
                <a:lnTo>
                  <a:pt x="173796" y="119336"/>
                </a:lnTo>
                <a:lnTo>
                  <a:pt x="159567" y="138247"/>
                </a:lnTo>
                <a:lnTo>
                  <a:pt x="136116" y="149959"/>
                </a:lnTo>
                <a:lnTo>
                  <a:pt x="103657" y="153974"/>
                </a:lnTo>
                <a:lnTo>
                  <a:pt x="193450" y="153974"/>
                </a:lnTo>
                <a:lnTo>
                  <a:pt x="209219" y="132989"/>
                </a:lnTo>
                <a:lnTo>
                  <a:pt x="216903" y="93726"/>
                </a:lnTo>
                <a:lnTo>
                  <a:pt x="209219" y="54467"/>
                </a:lnTo>
                <a:lnTo>
                  <a:pt x="193397" y="33401"/>
                </a:lnTo>
                <a:close/>
              </a:path>
            </a:pathLst>
          </a:custGeom>
          <a:solidFill>
            <a:srgbClr val="61606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13693388" y="7716282"/>
            <a:ext cx="285749" cy="275591"/>
          </a:xfrm>
          <a:custGeom>
            <a:avLst/>
            <a:gdLst/>
            <a:ahLst/>
            <a:cxnLst/>
            <a:rect l="l" t="t" r="r" b="b"/>
            <a:pathLst>
              <a:path w="285750" h="275590">
                <a:moveTo>
                  <a:pt x="143256" y="0"/>
                </a:moveTo>
                <a:lnTo>
                  <a:pt x="96648" y="6735"/>
                </a:lnTo>
                <a:lnTo>
                  <a:pt x="57157" y="25705"/>
                </a:lnTo>
                <a:lnTo>
                  <a:pt x="26644" y="55050"/>
                </a:lnTo>
                <a:lnTo>
                  <a:pt x="6971" y="92914"/>
                </a:lnTo>
                <a:lnTo>
                  <a:pt x="0" y="137439"/>
                </a:lnTo>
                <a:lnTo>
                  <a:pt x="6971" y="181973"/>
                </a:lnTo>
                <a:lnTo>
                  <a:pt x="26644" y="219859"/>
                </a:lnTo>
                <a:lnTo>
                  <a:pt x="57157" y="249231"/>
                </a:lnTo>
                <a:lnTo>
                  <a:pt x="96648" y="268222"/>
                </a:lnTo>
                <a:lnTo>
                  <a:pt x="143256" y="274967"/>
                </a:lnTo>
                <a:lnTo>
                  <a:pt x="189486" y="268266"/>
                </a:lnTo>
                <a:lnTo>
                  <a:pt x="228739" y="249362"/>
                </a:lnTo>
                <a:lnTo>
                  <a:pt x="237638" y="240779"/>
                </a:lnTo>
                <a:lnTo>
                  <a:pt x="143256" y="240779"/>
                </a:lnTo>
                <a:lnTo>
                  <a:pt x="101415" y="233003"/>
                </a:lnTo>
                <a:lnTo>
                  <a:pt x="68183" y="211431"/>
                </a:lnTo>
                <a:lnTo>
                  <a:pt x="46261" y="178698"/>
                </a:lnTo>
                <a:lnTo>
                  <a:pt x="38354" y="137439"/>
                </a:lnTo>
                <a:lnTo>
                  <a:pt x="46261" y="96208"/>
                </a:lnTo>
                <a:lnTo>
                  <a:pt x="68183" y="63499"/>
                </a:lnTo>
                <a:lnTo>
                  <a:pt x="101415" y="41945"/>
                </a:lnTo>
                <a:lnTo>
                  <a:pt x="143256" y="34175"/>
                </a:lnTo>
                <a:lnTo>
                  <a:pt x="237626" y="34175"/>
                </a:lnTo>
                <a:lnTo>
                  <a:pt x="228739" y="25606"/>
                </a:lnTo>
                <a:lnTo>
                  <a:pt x="189486" y="6702"/>
                </a:lnTo>
                <a:lnTo>
                  <a:pt x="143256" y="0"/>
                </a:lnTo>
                <a:close/>
              </a:path>
              <a:path w="285750" h="275590">
                <a:moveTo>
                  <a:pt x="237626" y="34175"/>
                </a:moveTo>
                <a:lnTo>
                  <a:pt x="143256" y="34175"/>
                </a:lnTo>
                <a:lnTo>
                  <a:pt x="184610" y="41945"/>
                </a:lnTo>
                <a:lnTo>
                  <a:pt x="217603" y="63499"/>
                </a:lnTo>
                <a:lnTo>
                  <a:pt x="239444" y="96208"/>
                </a:lnTo>
                <a:lnTo>
                  <a:pt x="247345" y="137439"/>
                </a:lnTo>
                <a:lnTo>
                  <a:pt x="239444" y="178698"/>
                </a:lnTo>
                <a:lnTo>
                  <a:pt x="217603" y="211431"/>
                </a:lnTo>
                <a:lnTo>
                  <a:pt x="184610" y="233003"/>
                </a:lnTo>
                <a:lnTo>
                  <a:pt x="143256" y="240779"/>
                </a:lnTo>
                <a:lnTo>
                  <a:pt x="237638" y="240779"/>
                </a:lnTo>
                <a:lnTo>
                  <a:pt x="259121" y="220057"/>
                </a:lnTo>
                <a:lnTo>
                  <a:pt x="278739" y="182149"/>
                </a:lnTo>
                <a:lnTo>
                  <a:pt x="285699" y="137439"/>
                </a:lnTo>
                <a:lnTo>
                  <a:pt x="278739" y="92782"/>
                </a:lnTo>
                <a:lnTo>
                  <a:pt x="259121" y="54902"/>
                </a:lnTo>
                <a:lnTo>
                  <a:pt x="237626" y="34175"/>
                </a:lnTo>
                <a:close/>
              </a:path>
            </a:pathLst>
          </a:custGeom>
          <a:solidFill>
            <a:srgbClr val="61606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14027215" y="7716287"/>
            <a:ext cx="515620" cy="275591"/>
          </a:xfrm>
          <a:custGeom>
            <a:avLst/>
            <a:gdLst/>
            <a:ahLst/>
            <a:cxnLst/>
            <a:rect l="l" t="t" r="r" b="b"/>
            <a:pathLst>
              <a:path w="515619" h="275590">
                <a:moveTo>
                  <a:pt x="244551" y="41795"/>
                </a:moveTo>
                <a:lnTo>
                  <a:pt x="224078" y="23622"/>
                </a:lnTo>
                <a:lnTo>
                  <a:pt x="199859" y="10553"/>
                </a:lnTo>
                <a:lnTo>
                  <a:pt x="172453" y="2654"/>
                </a:lnTo>
                <a:lnTo>
                  <a:pt x="142417" y="0"/>
                </a:lnTo>
                <a:lnTo>
                  <a:pt x="96202" y="6667"/>
                </a:lnTo>
                <a:lnTo>
                  <a:pt x="56959" y="25488"/>
                </a:lnTo>
                <a:lnTo>
                  <a:pt x="26568" y="54724"/>
                </a:lnTo>
                <a:lnTo>
                  <a:pt x="6959" y="92621"/>
                </a:lnTo>
                <a:lnTo>
                  <a:pt x="0" y="137439"/>
                </a:lnTo>
                <a:lnTo>
                  <a:pt x="6946" y="182270"/>
                </a:lnTo>
                <a:lnTo>
                  <a:pt x="26555" y="220192"/>
                </a:lnTo>
                <a:lnTo>
                  <a:pt x="56883" y="249453"/>
                </a:lnTo>
                <a:lnTo>
                  <a:pt x="96012" y="268300"/>
                </a:lnTo>
                <a:lnTo>
                  <a:pt x="142062" y="274967"/>
                </a:lnTo>
                <a:lnTo>
                  <a:pt x="172300" y="272249"/>
                </a:lnTo>
                <a:lnTo>
                  <a:pt x="199821" y="264210"/>
                </a:lnTo>
                <a:lnTo>
                  <a:pt x="224078" y="250977"/>
                </a:lnTo>
                <a:lnTo>
                  <a:pt x="244551" y="232702"/>
                </a:lnTo>
                <a:lnTo>
                  <a:pt x="219646" y="208521"/>
                </a:lnTo>
                <a:lnTo>
                  <a:pt x="203225" y="222770"/>
                </a:lnTo>
                <a:lnTo>
                  <a:pt x="185102" y="232841"/>
                </a:lnTo>
                <a:lnTo>
                  <a:pt x="165341" y="238810"/>
                </a:lnTo>
                <a:lnTo>
                  <a:pt x="143979" y="240779"/>
                </a:lnTo>
                <a:lnTo>
                  <a:pt x="101866" y="233006"/>
                </a:lnTo>
                <a:lnTo>
                  <a:pt x="68402" y="211429"/>
                </a:lnTo>
                <a:lnTo>
                  <a:pt x="46316" y="178701"/>
                </a:lnTo>
                <a:lnTo>
                  <a:pt x="38354" y="137439"/>
                </a:lnTo>
                <a:lnTo>
                  <a:pt x="46316" y="96202"/>
                </a:lnTo>
                <a:lnTo>
                  <a:pt x="68402" y="63500"/>
                </a:lnTo>
                <a:lnTo>
                  <a:pt x="101866" y="41948"/>
                </a:lnTo>
                <a:lnTo>
                  <a:pt x="143979" y="34175"/>
                </a:lnTo>
                <a:lnTo>
                  <a:pt x="165341" y="36080"/>
                </a:lnTo>
                <a:lnTo>
                  <a:pt x="185102" y="41897"/>
                </a:lnTo>
                <a:lnTo>
                  <a:pt x="203225" y="51816"/>
                </a:lnTo>
                <a:lnTo>
                  <a:pt x="219646" y="66014"/>
                </a:lnTo>
                <a:lnTo>
                  <a:pt x="244551" y="41795"/>
                </a:lnTo>
                <a:close/>
              </a:path>
              <a:path w="515619" h="275590">
                <a:moveTo>
                  <a:pt x="515010" y="41795"/>
                </a:moveTo>
                <a:lnTo>
                  <a:pt x="494538" y="23622"/>
                </a:lnTo>
                <a:lnTo>
                  <a:pt x="470293" y="10553"/>
                </a:lnTo>
                <a:lnTo>
                  <a:pt x="442887" y="2654"/>
                </a:lnTo>
                <a:lnTo>
                  <a:pt x="412864" y="0"/>
                </a:lnTo>
                <a:lnTo>
                  <a:pt x="366649" y="6667"/>
                </a:lnTo>
                <a:lnTo>
                  <a:pt x="327393" y="25488"/>
                </a:lnTo>
                <a:lnTo>
                  <a:pt x="297014" y="54724"/>
                </a:lnTo>
                <a:lnTo>
                  <a:pt x="277393" y="92621"/>
                </a:lnTo>
                <a:lnTo>
                  <a:pt x="270433" y="137439"/>
                </a:lnTo>
                <a:lnTo>
                  <a:pt x="277393" y="182270"/>
                </a:lnTo>
                <a:lnTo>
                  <a:pt x="296989" y="220192"/>
                </a:lnTo>
                <a:lnTo>
                  <a:pt x="327329" y="249453"/>
                </a:lnTo>
                <a:lnTo>
                  <a:pt x="366483" y="268300"/>
                </a:lnTo>
                <a:lnTo>
                  <a:pt x="412546" y="274967"/>
                </a:lnTo>
                <a:lnTo>
                  <a:pt x="442747" y="272249"/>
                </a:lnTo>
                <a:lnTo>
                  <a:pt x="470255" y="264210"/>
                </a:lnTo>
                <a:lnTo>
                  <a:pt x="494525" y="250977"/>
                </a:lnTo>
                <a:lnTo>
                  <a:pt x="515010" y="232702"/>
                </a:lnTo>
                <a:lnTo>
                  <a:pt x="490118" y="208521"/>
                </a:lnTo>
                <a:lnTo>
                  <a:pt x="473684" y="222770"/>
                </a:lnTo>
                <a:lnTo>
                  <a:pt x="455561" y="232841"/>
                </a:lnTo>
                <a:lnTo>
                  <a:pt x="435800" y="238810"/>
                </a:lnTo>
                <a:lnTo>
                  <a:pt x="414413" y="240779"/>
                </a:lnTo>
                <a:lnTo>
                  <a:pt x="372287" y="233006"/>
                </a:lnTo>
                <a:lnTo>
                  <a:pt x="338823" y="211429"/>
                </a:lnTo>
                <a:lnTo>
                  <a:pt x="316750" y="178701"/>
                </a:lnTo>
                <a:lnTo>
                  <a:pt x="308787" y="137439"/>
                </a:lnTo>
                <a:lnTo>
                  <a:pt x="316750" y="96202"/>
                </a:lnTo>
                <a:lnTo>
                  <a:pt x="338823" y="63500"/>
                </a:lnTo>
                <a:lnTo>
                  <a:pt x="372287" y="41948"/>
                </a:lnTo>
                <a:lnTo>
                  <a:pt x="414413" y="34175"/>
                </a:lnTo>
                <a:lnTo>
                  <a:pt x="435800" y="36080"/>
                </a:lnTo>
                <a:lnTo>
                  <a:pt x="455561" y="41897"/>
                </a:lnTo>
                <a:lnTo>
                  <a:pt x="473684" y="51816"/>
                </a:lnTo>
                <a:lnTo>
                  <a:pt x="490118" y="66014"/>
                </a:lnTo>
                <a:lnTo>
                  <a:pt x="515010" y="41795"/>
                </a:lnTo>
                <a:close/>
              </a:path>
            </a:pathLst>
          </a:custGeom>
          <a:solidFill>
            <a:srgbClr val="61606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14610581" y="7719329"/>
            <a:ext cx="232411" cy="269241"/>
          </a:xfrm>
          <a:custGeom>
            <a:avLst/>
            <a:gdLst/>
            <a:ahLst/>
            <a:cxnLst/>
            <a:rect l="l" t="t" r="r" b="b"/>
            <a:pathLst>
              <a:path w="232409" h="269240">
                <a:moveTo>
                  <a:pt x="232333" y="0"/>
                </a:moveTo>
                <a:lnTo>
                  <a:pt x="197040" y="0"/>
                </a:lnTo>
                <a:lnTo>
                  <a:pt x="38036" y="207352"/>
                </a:lnTo>
                <a:lnTo>
                  <a:pt x="38036" y="0"/>
                </a:lnTo>
                <a:lnTo>
                  <a:pt x="0" y="0"/>
                </a:lnTo>
                <a:lnTo>
                  <a:pt x="0" y="268833"/>
                </a:lnTo>
                <a:lnTo>
                  <a:pt x="35344" y="268833"/>
                </a:lnTo>
                <a:lnTo>
                  <a:pt x="194703" y="61899"/>
                </a:lnTo>
                <a:lnTo>
                  <a:pt x="194703" y="268833"/>
                </a:lnTo>
                <a:lnTo>
                  <a:pt x="232333" y="268833"/>
                </a:lnTo>
                <a:lnTo>
                  <a:pt x="232333" y="0"/>
                </a:lnTo>
                <a:close/>
              </a:path>
            </a:pathLst>
          </a:custGeom>
          <a:solidFill>
            <a:srgbClr val="61606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14911765" y="7719329"/>
            <a:ext cx="232411" cy="269241"/>
          </a:xfrm>
          <a:custGeom>
            <a:avLst/>
            <a:gdLst/>
            <a:ahLst/>
            <a:cxnLst/>
            <a:rect l="l" t="t" r="r" b="b"/>
            <a:pathLst>
              <a:path w="232409" h="269240">
                <a:moveTo>
                  <a:pt x="232359" y="0"/>
                </a:moveTo>
                <a:lnTo>
                  <a:pt x="196977" y="0"/>
                </a:lnTo>
                <a:lnTo>
                  <a:pt x="37998" y="207352"/>
                </a:lnTo>
                <a:lnTo>
                  <a:pt x="37998" y="0"/>
                </a:lnTo>
                <a:lnTo>
                  <a:pt x="0" y="0"/>
                </a:lnTo>
                <a:lnTo>
                  <a:pt x="0" y="268833"/>
                </a:lnTo>
                <a:lnTo>
                  <a:pt x="35306" y="268833"/>
                </a:lnTo>
                <a:lnTo>
                  <a:pt x="194678" y="61899"/>
                </a:lnTo>
                <a:lnTo>
                  <a:pt x="194678" y="268833"/>
                </a:lnTo>
                <a:lnTo>
                  <a:pt x="232359" y="268833"/>
                </a:lnTo>
                <a:lnTo>
                  <a:pt x="232359" y="0"/>
                </a:lnTo>
                <a:close/>
              </a:path>
            </a:pathLst>
          </a:custGeom>
          <a:solidFill>
            <a:srgbClr val="61606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14935055" y="7245849"/>
            <a:ext cx="191135" cy="28575"/>
          </a:xfrm>
          <a:custGeom>
            <a:avLst/>
            <a:gdLst/>
            <a:ahLst/>
            <a:cxnLst/>
            <a:rect l="l" t="t" r="r" b="b"/>
            <a:pathLst>
              <a:path w="191134" h="28575">
                <a:moveTo>
                  <a:pt x="190601" y="0"/>
                </a:moveTo>
                <a:lnTo>
                  <a:pt x="0" y="0"/>
                </a:lnTo>
                <a:lnTo>
                  <a:pt x="0" y="28359"/>
                </a:lnTo>
                <a:lnTo>
                  <a:pt x="190601" y="28359"/>
                </a:lnTo>
                <a:lnTo>
                  <a:pt x="190601" y="0"/>
                </a:lnTo>
                <a:close/>
              </a:path>
            </a:pathLst>
          </a:custGeom>
          <a:solidFill>
            <a:srgbClr val="61606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 txBox="1"/>
          <p:nvPr/>
        </p:nvSpPr>
        <p:spPr>
          <a:xfrm>
            <a:off x="749517" y="7853853"/>
            <a:ext cx="2257915" cy="434887"/>
          </a:xfrm>
          <a:prstGeom prst="rect">
            <a:avLst/>
          </a:prstGeom>
        </p:spPr>
        <p:txBody>
          <a:bodyPr vert="horz" wrap="square" lIns="0" tIns="19201" rIns="0" bIns="0" rtlCol="0">
            <a:spAutoFit/>
          </a:bodyPr>
          <a:lstStyle/>
          <a:p>
            <a:pPr marL="14224">
              <a:spcBef>
                <a:spcPts val="151"/>
              </a:spcBef>
            </a:pPr>
            <a:r>
              <a:rPr lang="ru-RU" sz="2300" spc="-16" dirty="0" smtClean="0">
                <a:solidFill>
                  <a:srgbClr val="616061"/>
                </a:solidFill>
                <a:latin typeface="Montserrat"/>
                <a:cs typeface="Montserrat"/>
              </a:rPr>
              <a:t>февраль</a:t>
            </a:r>
            <a:r>
              <a:rPr sz="2300" spc="-16" dirty="0" smtClean="0">
                <a:solidFill>
                  <a:srgbClr val="616061"/>
                </a:solidFill>
                <a:latin typeface="Montserrat"/>
                <a:cs typeface="Montserrat"/>
              </a:rPr>
              <a:t>,</a:t>
            </a:r>
            <a:r>
              <a:rPr sz="2300" spc="-73" dirty="0" smtClean="0">
                <a:solidFill>
                  <a:srgbClr val="616061"/>
                </a:solidFill>
                <a:latin typeface="Montserrat"/>
                <a:cs typeface="Montserrat"/>
              </a:rPr>
              <a:t> </a:t>
            </a:r>
            <a:r>
              <a:rPr sz="2700" b="1" spc="23" dirty="0" smtClean="0">
                <a:solidFill>
                  <a:srgbClr val="616061"/>
                </a:solidFill>
                <a:latin typeface="Montserrat-SemiBold"/>
                <a:cs typeface="Montserrat-SemiBold"/>
              </a:rPr>
              <a:t>202</a:t>
            </a:r>
            <a:r>
              <a:rPr lang="ru-RU" sz="2700" b="1" spc="23" dirty="0" smtClean="0">
                <a:solidFill>
                  <a:srgbClr val="616061"/>
                </a:solidFill>
                <a:latin typeface="Montserrat-SemiBold"/>
                <a:cs typeface="Montserrat-SemiBold"/>
              </a:rPr>
              <a:t>6</a:t>
            </a:r>
            <a:endParaRPr sz="3300" dirty="0">
              <a:latin typeface="Montserrat-SemiBold"/>
              <a:cs typeface="Montserrat-SemiBold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508008" y="1268374"/>
            <a:ext cx="7292621" cy="2545503"/>
          </a:xfrm>
          <a:prstGeom prst="rect">
            <a:avLst/>
          </a:prstGeom>
        </p:spPr>
        <p:txBody>
          <a:bodyPr vert="horz" wrap="square" lIns="0" tIns="82485" rIns="0" bIns="0" rtlCol="0">
            <a:spAutoFit/>
          </a:bodyPr>
          <a:lstStyle/>
          <a:p>
            <a:pPr marL="14224" marR="5689" algn="ctr">
              <a:tabLst>
                <a:tab pos="1193895" algn="l"/>
                <a:tab pos="3277347" algn="l"/>
                <a:tab pos="3473605" algn="l"/>
                <a:tab pos="4991754" algn="l"/>
              </a:tabLst>
            </a:pPr>
            <a:r>
              <a:rPr lang="ru-RU" sz="3200" b="1" dirty="0" smtClean="0">
                <a:solidFill>
                  <a:schemeClr val="tx2"/>
                </a:solidFill>
                <a:latin typeface="Montserrat-Medium"/>
                <a:cs typeface="Montserrat-Medium"/>
              </a:rPr>
              <a:t>Определение </a:t>
            </a:r>
            <a:r>
              <a:rPr lang="ru-RU" sz="3200" b="1" dirty="0">
                <a:solidFill>
                  <a:schemeClr val="tx2"/>
                </a:solidFill>
                <a:latin typeface="Montserrat-Medium"/>
                <a:cs typeface="Montserrat-Medium"/>
              </a:rPr>
              <a:t>тарифа страховых взносов на ОСС от НС и ПЗ сельскохозяйственным производителям</a:t>
            </a:r>
          </a:p>
          <a:p>
            <a:pPr marL="14224" marR="5689" algn="ctr">
              <a:tabLst>
                <a:tab pos="1193895" algn="l"/>
                <a:tab pos="3277347" algn="l"/>
                <a:tab pos="3473605" algn="l"/>
                <a:tab pos="4991754" algn="l"/>
              </a:tabLst>
            </a:pPr>
            <a:endParaRPr lang="ru-RU" sz="3200" b="1" dirty="0">
              <a:solidFill>
                <a:schemeClr val="tx2"/>
              </a:solidFill>
              <a:latin typeface="Montserrat-Medium"/>
              <a:cs typeface="Montserrat-Medium"/>
            </a:endParaRPr>
          </a:p>
        </p:txBody>
      </p:sp>
      <p:pic>
        <p:nvPicPr>
          <p:cNvPr id="29" name="Picture 28"/>
          <p:cNvPicPr>
            <a:picLocks noChangeAspect="1"/>
          </p:cNvPicPr>
          <p:nvPr/>
        </p:nvPicPr>
        <p:blipFill>
          <a:blip r:embed="rId3"/>
          <a:stretch/>
        </p:blipFill>
        <p:spPr>
          <a:xfrm>
            <a:off x="9271010" y="3833766"/>
            <a:ext cx="5873169" cy="4187001"/>
          </a:xfrm>
          <a:prstGeom prst="rect">
            <a:avLst/>
          </a:prstGeom>
        </p:spPr>
      </p:pic>
      <p:sp>
        <p:nvSpPr>
          <p:cNvPr id="26" name="object 24"/>
          <p:cNvSpPr txBox="1"/>
          <p:nvPr/>
        </p:nvSpPr>
        <p:spPr>
          <a:xfrm>
            <a:off x="508008" y="6058476"/>
            <a:ext cx="6184892" cy="511831"/>
          </a:xfrm>
          <a:prstGeom prst="rect">
            <a:avLst/>
          </a:prstGeom>
        </p:spPr>
        <p:txBody>
          <a:bodyPr vert="horz" wrap="square" lIns="0" tIns="19201" rIns="0" bIns="0" rtlCol="0">
            <a:spAutoFit/>
          </a:bodyPr>
          <a:lstStyle/>
          <a:p>
            <a:pPr marL="16933">
              <a:spcBef>
                <a:spcPts val="180"/>
              </a:spcBef>
            </a:pPr>
            <a:endParaRPr lang="ru-RU" sz="3200" dirty="0">
              <a:solidFill>
                <a:schemeClr val="tx2"/>
              </a:solidFill>
              <a:latin typeface="Montserrat-SemiBold"/>
              <a:cs typeface="Montserrat-SemiBold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6" name="Group 45"/>
          <p:cNvGrpSpPr/>
          <p:nvPr/>
        </p:nvGrpSpPr>
        <p:grpSpPr>
          <a:xfrm>
            <a:off x="279400" y="304800"/>
            <a:ext cx="914452" cy="1075526"/>
            <a:chOff x="634994" y="480009"/>
            <a:chExt cx="914452" cy="1075526"/>
          </a:xfrm>
        </p:grpSpPr>
        <p:pic>
          <p:nvPicPr>
            <p:cNvPr id="47" name="object 3"/>
            <p:cNvPicPr/>
            <p:nvPr/>
          </p:nvPicPr>
          <p:blipFill>
            <a:blip r:embed="rId3"/>
            <a:stretch/>
          </p:blipFill>
          <p:spPr>
            <a:xfrm>
              <a:off x="637218" y="1352696"/>
              <a:ext cx="163266" cy="78676"/>
            </a:xfrm>
            <a:prstGeom prst="rect">
              <a:avLst/>
            </a:prstGeom>
          </p:spPr>
        </p:pic>
        <p:pic>
          <p:nvPicPr>
            <p:cNvPr id="48" name="object 4"/>
            <p:cNvPicPr/>
            <p:nvPr/>
          </p:nvPicPr>
          <p:blipFill>
            <a:blip r:embed="rId4"/>
            <a:stretch/>
          </p:blipFill>
          <p:spPr>
            <a:xfrm>
              <a:off x="822641" y="1353580"/>
              <a:ext cx="341118" cy="89957"/>
            </a:xfrm>
            <a:prstGeom prst="rect">
              <a:avLst/>
            </a:prstGeom>
          </p:spPr>
        </p:pic>
        <p:sp>
          <p:nvSpPr>
            <p:cNvPr id="49" name="object 5"/>
            <p:cNvSpPr/>
            <p:nvPr/>
          </p:nvSpPr>
          <p:spPr>
            <a:xfrm>
              <a:off x="1192096" y="1353577"/>
              <a:ext cx="62230" cy="77470"/>
            </a:xfrm>
            <a:custGeom>
              <a:avLst/>
              <a:gdLst/>
              <a:ahLst/>
              <a:cxnLst/>
              <a:rect l="l" t="t" r="r" b="b"/>
              <a:pathLst>
                <a:path w="62230" h="77469">
                  <a:moveTo>
                    <a:pt x="10883" y="0"/>
                  </a:moveTo>
                  <a:lnTo>
                    <a:pt x="0" y="0"/>
                  </a:lnTo>
                  <a:lnTo>
                    <a:pt x="0" y="76923"/>
                  </a:lnTo>
                  <a:lnTo>
                    <a:pt x="31750" y="76923"/>
                  </a:lnTo>
                  <a:lnTo>
                    <a:pt x="44600" y="75284"/>
                  </a:lnTo>
                  <a:lnTo>
                    <a:pt x="54124" y="70399"/>
                  </a:lnTo>
                  <a:lnTo>
                    <a:pt x="55698" y="68249"/>
                  </a:lnTo>
                  <a:lnTo>
                    <a:pt x="10883" y="68249"/>
                  </a:lnTo>
                  <a:lnTo>
                    <a:pt x="10883" y="35483"/>
                  </a:lnTo>
                  <a:lnTo>
                    <a:pt x="56574" y="35483"/>
                  </a:lnTo>
                  <a:lnTo>
                    <a:pt x="54738" y="32935"/>
                  </a:lnTo>
                  <a:lnTo>
                    <a:pt x="45848" y="28348"/>
                  </a:lnTo>
                  <a:lnTo>
                    <a:pt x="33731" y="26809"/>
                  </a:lnTo>
                  <a:lnTo>
                    <a:pt x="10883" y="26809"/>
                  </a:lnTo>
                  <a:lnTo>
                    <a:pt x="10883" y="0"/>
                  </a:lnTo>
                  <a:close/>
                </a:path>
                <a:path w="62230" h="77469">
                  <a:moveTo>
                    <a:pt x="56574" y="35483"/>
                  </a:moveTo>
                  <a:lnTo>
                    <a:pt x="44170" y="35483"/>
                  </a:lnTo>
                  <a:lnTo>
                    <a:pt x="51079" y="40436"/>
                  </a:lnTo>
                  <a:lnTo>
                    <a:pt x="51079" y="51320"/>
                  </a:lnTo>
                  <a:lnTo>
                    <a:pt x="49782" y="58643"/>
                  </a:lnTo>
                  <a:lnTo>
                    <a:pt x="45972" y="63942"/>
                  </a:lnTo>
                  <a:lnTo>
                    <a:pt x="39769" y="67163"/>
                  </a:lnTo>
                  <a:lnTo>
                    <a:pt x="31292" y="68249"/>
                  </a:lnTo>
                  <a:lnTo>
                    <a:pt x="55698" y="68249"/>
                  </a:lnTo>
                  <a:lnTo>
                    <a:pt x="60042" y="62318"/>
                  </a:lnTo>
                  <a:lnTo>
                    <a:pt x="62077" y="51092"/>
                  </a:lnTo>
                  <a:lnTo>
                    <a:pt x="60211" y="40531"/>
                  </a:lnTo>
                  <a:lnTo>
                    <a:pt x="56574" y="35483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pic>
          <p:nvPicPr>
            <p:cNvPr id="50" name="object 6"/>
            <p:cNvPicPr/>
            <p:nvPr/>
          </p:nvPicPr>
          <p:blipFill>
            <a:blip r:embed="rId5"/>
            <a:stretch/>
          </p:blipFill>
          <p:spPr>
            <a:xfrm>
              <a:off x="1274796" y="1353580"/>
              <a:ext cx="66154" cy="76911"/>
            </a:xfrm>
            <a:prstGeom prst="rect">
              <a:avLst/>
            </a:prstGeom>
          </p:spPr>
        </p:pic>
        <p:pic>
          <p:nvPicPr>
            <p:cNvPr id="51" name="object 7"/>
            <p:cNvPicPr/>
            <p:nvPr/>
          </p:nvPicPr>
          <p:blipFill>
            <a:blip r:embed="rId6"/>
            <a:stretch/>
          </p:blipFill>
          <p:spPr>
            <a:xfrm>
              <a:off x="1369272" y="1353577"/>
              <a:ext cx="85153" cy="76923"/>
            </a:xfrm>
            <a:prstGeom prst="rect">
              <a:avLst/>
            </a:prstGeom>
          </p:spPr>
        </p:pic>
        <p:sp>
          <p:nvSpPr>
            <p:cNvPr id="52" name="object 8"/>
            <p:cNvSpPr/>
            <p:nvPr/>
          </p:nvSpPr>
          <p:spPr>
            <a:xfrm>
              <a:off x="1482771" y="1353580"/>
              <a:ext cx="66675" cy="77470"/>
            </a:xfrm>
            <a:custGeom>
              <a:avLst/>
              <a:gdLst/>
              <a:ahLst/>
              <a:cxnLst/>
              <a:rect l="l" t="t" r="r" b="b"/>
              <a:pathLst>
                <a:path w="66675" h="77469">
                  <a:moveTo>
                    <a:pt x="66471" y="0"/>
                  </a:moveTo>
                  <a:lnTo>
                    <a:pt x="56349" y="0"/>
                  </a:lnTo>
                  <a:lnTo>
                    <a:pt x="10871" y="59334"/>
                  </a:lnTo>
                  <a:lnTo>
                    <a:pt x="10871" y="0"/>
                  </a:lnTo>
                  <a:lnTo>
                    <a:pt x="0" y="0"/>
                  </a:lnTo>
                  <a:lnTo>
                    <a:pt x="0" y="76911"/>
                  </a:lnTo>
                  <a:lnTo>
                    <a:pt x="10096" y="76911"/>
                  </a:lnTo>
                  <a:lnTo>
                    <a:pt x="55689" y="17691"/>
                  </a:lnTo>
                  <a:lnTo>
                    <a:pt x="55689" y="76911"/>
                  </a:lnTo>
                  <a:lnTo>
                    <a:pt x="66471" y="76911"/>
                  </a:lnTo>
                  <a:lnTo>
                    <a:pt x="66471" y="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pic>
          <p:nvPicPr>
            <p:cNvPr id="53" name="object 9"/>
            <p:cNvPicPr/>
            <p:nvPr/>
          </p:nvPicPr>
          <p:blipFill>
            <a:blip r:embed="rId7"/>
            <a:stretch/>
          </p:blipFill>
          <p:spPr>
            <a:xfrm>
              <a:off x="634994" y="1464464"/>
              <a:ext cx="188554" cy="82626"/>
            </a:xfrm>
            <a:prstGeom prst="rect">
              <a:avLst/>
            </a:prstGeom>
          </p:spPr>
        </p:pic>
        <p:pic>
          <p:nvPicPr>
            <p:cNvPr id="54" name="object 10"/>
            <p:cNvPicPr/>
            <p:nvPr/>
          </p:nvPicPr>
          <p:blipFill>
            <a:blip r:embed="rId8"/>
            <a:stretch/>
          </p:blipFill>
          <p:spPr>
            <a:xfrm>
              <a:off x="845724" y="1467309"/>
              <a:ext cx="164275" cy="88226"/>
            </a:xfrm>
            <a:prstGeom prst="rect">
              <a:avLst/>
            </a:prstGeom>
          </p:spPr>
        </p:pic>
        <p:pic>
          <p:nvPicPr>
            <p:cNvPr id="55" name="object 11"/>
            <p:cNvPicPr/>
            <p:nvPr/>
          </p:nvPicPr>
          <p:blipFill>
            <a:blip r:embed="rId9"/>
            <a:stretch/>
          </p:blipFill>
          <p:spPr>
            <a:xfrm>
              <a:off x="1057757" y="1466442"/>
              <a:ext cx="319289" cy="78663"/>
            </a:xfrm>
            <a:prstGeom prst="rect">
              <a:avLst/>
            </a:prstGeom>
          </p:spPr>
        </p:pic>
        <p:pic>
          <p:nvPicPr>
            <p:cNvPr id="56" name="object 12"/>
            <p:cNvPicPr/>
            <p:nvPr/>
          </p:nvPicPr>
          <p:blipFill>
            <a:blip r:embed="rId10"/>
            <a:stretch/>
          </p:blipFill>
          <p:spPr>
            <a:xfrm>
              <a:off x="1396605" y="1467312"/>
              <a:ext cx="66471" cy="76911"/>
            </a:xfrm>
            <a:prstGeom prst="rect">
              <a:avLst/>
            </a:prstGeom>
          </p:spPr>
        </p:pic>
        <p:pic>
          <p:nvPicPr>
            <p:cNvPr id="57" name="object 13"/>
            <p:cNvPicPr/>
            <p:nvPr/>
          </p:nvPicPr>
          <p:blipFill>
            <a:blip r:embed="rId11"/>
            <a:stretch/>
          </p:blipFill>
          <p:spPr>
            <a:xfrm>
              <a:off x="1482771" y="1467312"/>
              <a:ext cx="66471" cy="76911"/>
            </a:xfrm>
            <a:prstGeom prst="rect">
              <a:avLst/>
            </a:prstGeom>
          </p:spPr>
        </p:pic>
        <p:sp>
          <p:nvSpPr>
            <p:cNvPr id="58" name="object 14"/>
            <p:cNvSpPr/>
            <p:nvPr/>
          </p:nvSpPr>
          <p:spPr>
            <a:xfrm>
              <a:off x="1489430" y="1331849"/>
              <a:ext cx="54610" cy="8255"/>
            </a:xfrm>
            <a:custGeom>
              <a:avLst/>
              <a:gdLst/>
              <a:ahLst/>
              <a:cxnLst/>
              <a:rect l="l" t="t" r="r" b="b"/>
              <a:pathLst>
                <a:path w="54609" h="8255">
                  <a:moveTo>
                    <a:pt x="54533" y="0"/>
                  </a:moveTo>
                  <a:lnTo>
                    <a:pt x="0" y="0"/>
                  </a:lnTo>
                  <a:lnTo>
                    <a:pt x="0" y="8115"/>
                  </a:lnTo>
                  <a:lnTo>
                    <a:pt x="54533" y="8115"/>
                  </a:lnTo>
                  <a:lnTo>
                    <a:pt x="54533" y="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pic>
          <p:nvPicPr>
            <p:cNvPr id="59" name="object 15"/>
            <p:cNvPicPr/>
            <p:nvPr/>
          </p:nvPicPr>
          <p:blipFill>
            <a:blip r:embed="rId12"/>
            <a:stretch/>
          </p:blipFill>
          <p:spPr>
            <a:xfrm>
              <a:off x="644093" y="480009"/>
              <a:ext cx="895848" cy="769188"/>
            </a:xfrm>
            <a:prstGeom prst="rect">
              <a:avLst/>
            </a:prstGeom>
          </p:spPr>
        </p:pic>
      </p:grpSp>
      <p:sp>
        <p:nvSpPr>
          <p:cNvPr id="2" name="TextBox 1"/>
          <p:cNvSpPr txBox="1"/>
          <p:nvPr/>
        </p:nvSpPr>
        <p:spPr>
          <a:xfrm>
            <a:off x="2479740" y="304800"/>
            <a:ext cx="1243006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>
                <a:solidFill>
                  <a:srgbClr val="C00000"/>
                </a:solidFill>
                <a:cs typeface="Montserrat-Medium"/>
              </a:rPr>
              <a:t>Особенности применения сельскохозяйственными товаропроизводителями </a:t>
            </a:r>
          </a:p>
          <a:p>
            <a:pPr algn="ctr"/>
            <a:r>
              <a:rPr lang="ru-RU" sz="2400" b="1" dirty="0">
                <a:solidFill>
                  <a:srgbClr val="C00000"/>
                </a:solidFill>
                <a:cs typeface="Montserrat-Medium"/>
              </a:rPr>
              <a:t>вида экономической деятельности «Смешанное сельское хозяйство</a:t>
            </a:r>
            <a:r>
              <a:rPr lang="ru-RU" sz="2400" b="1" dirty="0" smtClean="0">
                <a:solidFill>
                  <a:srgbClr val="C00000"/>
                </a:solidFill>
                <a:cs typeface="Montserrat-Medium"/>
              </a:rPr>
              <a:t>»</a:t>
            </a:r>
            <a:endParaRPr lang="ru-RU" sz="2400" b="1" dirty="0">
              <a:solidFill>
                <a:srgbClr val="C00000"/>
              </a:solidFill>
              <a:cs typeface="Montserrat-Medium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984122" y="7187625"/>
            <a:ext cx="574402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 smtClean="0">
                <a:solidFill>
                  <a:schemeClr val="accent1">
                    <a:lumMod val="75000"/>
                  </a:schemeClr>
                </a:solidFill>
                <a:cs typeface="Montserrat-Medium"/>
              </a:rPr>
              <a:t>Страховой тариф </a:t>
            </a:r>
            <a:r>
              <a:rPr lang="ru-RU" sz="3200" b="1" dirty="0" smtClean="0">
                <a:solidFill>
                  <a:srgbClr val="C00000"/>
                </a:solidFill>
                <a:cs typeface="Montserrat-Medium"/>
              </a:rPr>
              <a:t>0,6%</a:t>
            </a:r>
            <a:endParaRPr lang="ru-RU" sz="3200" dirty="0">
              <a:solidFill>
                <a:srgbClr val="C00000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4013200" y="1534180"/>
            <a:ext cx="8669938" cy="523220"/>
          </a:xfrm>
          <a:prstGeom prst="rect">
            <a:avLst/>
          </a:prstGeom>
          <a:ln w="19050">
            <a:solidFill>
              <a:srgbClr val="C00000"/>
            </a:solidFill>
            <a:prstDash val="dash"/>
          </a:ln>
        </p:spPr>
        <p:txBody>
          <a:bodyPr wrap="none">
            <a:spAutoFit/>
          </a:bodyPr>
          <a:lstStyle/>
          <a:p>
            <a:r>
              <a:rPr lang="ru-RU" sz="2800" b="1" i="1" dirty="0">
                <a:solidFill>
                  <a:schemeClr val="accent1">
                    <a:lumMod val="75000"/>
                  </a:schemeClr>
                </a:solidFill>
                <a:cs typeface="Montserrat-Medium"/>
              </a:rPr>
              <a:t>Смешанное сельское хозяйство (код по ОКВЭД2 </a:t>
            </a:r>
            <a:r>
              <a:rPr lang="ru-RU" sz="2400" b="1" i="1" dirty="0">
                <a:solidFill>
                  <a:schemeClr val="accent1">
                    <a:lumMod val="75000"/>
                  </a:schemeClr>
                </a:solidFill>
                <a:cs typeface="Montserrat-Medium"/>
              </a:rPr>
              <a:t>01.50</a:t>
            </a:r>
            <a:r>
              <a:rPr lang="ru-RU" sz="2400" b="1" dirty="0">
                <a:solidFill>
                  <a:schemeClr val="accent1">
                    <a:lumMod val="75000"/>
                  </a:schemeClr>
                </a:solidFill>
                <a:cs typeface="Montserrat-Medium"/>
              </a:rPr>
              <a:t>)</a:t>
            </a:r>
            <a:endParaRPr lang="ru-RU" sz="28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4" name="Стрелка вниз 3"/>
          <p:cNvSpPr/>
          <p:nvPr/>
        </p:nvSpPr>
        <p:spPr>
          <a:xfrm>
            <a:off x="7594600" y="2209800"/>
            <a:ext cx="484632" cy="381000"/>
          </a:xfrm>
          <a:prstGeom prst="downArrow">
            <a:avLst/>
          </a:prstGeom>
          <a:noFill/>
          <a:ln w="19050">
            <a:solidFill>
              <a:srgbClr val="C0000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1043423" y="2971800"/>
            <a:ext cx="7694177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Clr>
                <a:srgbClr val="C00000"/>
              </a:buClr>
              <a:buSzPct val="200000"/>
              <a:buFont typeface="Wingdings" pitchFamily="2" charset="2" panose="05000000000000000000"/>
              <a:buChar char="ü"/>
            </a:pPr>
            <a:r>
              <a:rPr lang="ru-RU" sz="2800" b="1" dirty="0" smtClean="0">
                <a:solidFill>
                  <a:schemeClr val="tx2"/>
                </a:solidFill>
                <a:cs typeface="Montserrat-Medium"/>
              </a:rPr>
              <a:t>Включает </a:t>
            </a:r>
            <a:r>
              <a:rPr lang="ru-RU" sz="2800" b="1" dirty="0">
                <a:solidFill>
                  <a:schemeClr val="tx2"/>
                </a:solidFill>
                <a:cs typeface="Montserrat-Medium"/>
              </a:rPr>
              <a:t>в себя растениеводство в сочетании с животноводством без специализированного производства культур или животных</a:t>
            </a:r>
            <a:endParaRPr lang="ru-RU" sz="2800" dirty="0"/>
          </a:p>
        </p:txBody>
      </p:sp>
      <p:sp>
        <p:nvSpPr>
          <p:cNvPr id="37" name="Прямоугольник 36"/>
          <p:cNvSpPr/>
          <p:nvPr/>
        </p:nvSpPr>
        <p:spPr>
          <a:xfrm>
            <a:off x="8663423" y="2971800"/>
            <a:ext cx="7160777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Clr>
                <a:srgbClr val="C00000"/>
              </a:buClr>
              <a:buSzPct val="200000"/>
              <a:buFont typeface="Wingdings" pitchFamily="2" charset="2" panose="05000000000000000000"/>
              <a:buChar char="ü"/>
            </a:pPr>
            <a:r>
              <a:rPr lang="ru-RU" sz="2800" b="1" dirty="0">
                <a:solidFill>
                  <a:schemeClr val="tx2"/>
                </a:solidFill>
                <a:cs typeface="Montserrat-Medium"/>
              </a:rPr>
              <a:t>Размер сельскохозяйственной деятельности не является определяющим фактором.</a:t>
            </a:r>
            <a:endParaRPr lang="ru-RU" sz="2800" dirty="0"/>
          </a:p>
        </p:txBody>
      </p:sp>
      <p:sp>
        <p:nvSpPr>
          <p:cNvPr id="38" name="Прямоугольник 37"/>
          <p:cNvSpPr/>
          <p:nvPr/>
        </p:nvSpPr>
        <p:spPr>
          <a:xfrm>
            <a:off x="2946400" y="4930914"/>
            <a:ext cx="11506199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Clr>
                <a:srgbClr val="C00000"/>
              </a:buClr>
              <a:buSzPct val="200000"/>
              <a:buFont typeface="Wingdings" pitchFamily="2" charset="2" panose="05000000000000000000"/>
              <a:buChar char="ü"/>
            </a:pPr>
            <a:r>
              <a:rPr lang="ru-RU" sz="2800" b="1" dirty="0" smtClean="0">
                <a:solidFill>
                  <a:schemeClr val="tx2"/>
                </a:solidFill>
                <a:cs typeface="Montserrat-Medium"/>
              </a:rPr>
              <a:t>Применяется если </a:t>
            </a:r>
            <a:r>
              <a:rPr lang="ru-RU" sz="2800" b="1" i="1" dirty="0">
                <a:solidFill>
                  <a:srgbClr val="C00000"/>
                </a:solidFill>
                <a:cs typeface="Montserrat-Medium"/>
              </a:rPr>
              <a:t>прибыль</a:t>
            </a:r>
            <a:r>
              <a:rPr lang="ru-RU" sz="2800" b="1" dirty="0">
                <a:solidFill>
                  <a:schemeClr val="tx2"/>
                </a:solidFill>
                <a:cs typeface="Montserrat-Medium"/>
              </a:rPr>
              <a:t> от растениеводства или животноводства составляет </a:t>
            </a:r>
            <a:r>
              <a:rPr lang="ru-RU" sz="2800" b="1" dirty="0" smtClean="0">
                <a:solidFill>
                  <a:srgbClr val="C00000"/>
                </a:solidFill>
                <a:cs typeface="Montserrat-Medium"/>
              </a:rPr>
              <a:t>менее 66</a:t>
            </a:r>
            <a:r>
              <a:rPr lang="ru-RU" sz="2800" b="1" dirty="0">
                <a:solidFill>
                  <a:srgbClr val="C00000"/>
                </a:solidFill>
                <a:cs typeface="Montserrat-Medium"/>
              </a:rPr>
              <a:t>% </a:t>
            </a:r>
            <a:r>
              <a:rPr lang="ru-RU" sz="2800" b="1" dirty="0" smtClean="0">
                <a:solidFill>
                  <a:schemeClr val="tx2"/>
                </a:solidFill>
                <a:cs typeface="Montserrat-Medium"/>
              </a:rPr>
              <a:t>от </a:t>
            </a:r>
            <a:r>
              <a:rPr lang="ru-RU" sz="2800" b="1" dirty="0">
                <a:solidFill>
                  <a:schemeClr val="tx2"/>
                </a:solidFill>
                <a:cs typeface="Montserrat-Medium"/>
              </a:rPr>
              <a:t>общей суммы </a:t>
            </a:r>
            <a:r>
              <a:rPr lang="ru-RU" sz="2800" b="1" dirty="0" smtClean="0">
                <a:solidFill>
                  <a:schemeClr val="tx2"/>
                </a:solidFill>
                <a:cs typeface="Montserrat-Medium"/>
              </a:rPr>
              <a:t>прибыли</a:t>
            </a:r>
            <a:endParaRPr lang="ru-RU" sz="2800" b="1" dirty="0">
              <a:solidFill>
                <a:schemeClr val="tx2"/>
              </a:solidFill>
              <a:cs typeface="Montserrat-Medium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5613400" y="6389322"/>
            <a:ext cx="624639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3200" b="1" dirty="0">
                <a:solidFill>
                  <a:srgbClr val="C00000"/>
                </a:solidFill>
                <a:cs typeface="Montserrat-Medium"/>
              </a:rPr>
              <a:t>5 класс </a:t>
            </a:r>
            <a:r>
              <a:rPr lang="ru-RU" sz="3200" b="1" dirty="0">
                <a:solidFill>
                  <a:schemeClr val="accent1">
                    <a:lumMod val="75000"/>
                  </a:schemeClr>
                </a:solidFill>
                <a:cs typeface="Montserrat-Medium"/>
              </a:rPr>
              <a:t>профессионального риска</a:t>
            </a:r>
            <a:endParaRPr lang="ru-RU" sz="3200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260600" y="2895600"/>
            <a:ext cx="4953000" cy="83820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accent1">
                    <a:lumMod val="75000"/>
                  </a:schemeClr>
                </a:solidFill>
              </a:rPr>
              <a:t>Прибыль от </a:t>
            </a:r>
            <a:r>
              <a:rPr lang="ru-RU" sz="2000" b="1" dirty="0" smtClean="0">
                <a:solidFill>
                  <a:srgbClr val="990000"/>
                </a:solidFill>
              </a:rPr>
              <a:t>животноводства </a:t>
            </a:r>
            <a:r>
              <a:rPr lang="ru-RU" sz="2000" b="1" dirty="0" smtClean="0">
                <a:solidFill>
                  <a:schemeClr val="accent1">
                    <a:lumMod val="75000"/>
                  </a:schemeClr>
                </a:solidFill>
              </a:rPr>
              <a:t>более 66 %</a:t>
            </a:r>
            <a:br>
              <a:rPr lang="ru-RU" sz="2000" b="1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ru-RU" sz="2000" b="1" dirty="0" smtClean="0">
                <a:solidFill>
                  <a:schemeClr val="accent1">
                    <a:lumMod val="75000"/>
                  </a:schemeClr>
                </a:solidFill>
              </a:rPr>
              <a:t>например:</a:t>
            </a:r>
            <a:endParaRPr lang="ru-RU" sz="20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844243" y="4136172"/>
            <a:ext cx="5867400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solidFill>
                  <a:schemeClr val="accent1">
                    <a:lumMod val="75000"/>
                  </a:schemeClr>
                </a:solidFill>
              </a:rPr>
              <a:t>01.41 </a:t>
            </a:r>
            <a:r>
              <a:rPr lang="ru-RU" sz="2000" b="1" dirty="0">
                <a:solidFill>
                  <a:schemeClr val="accent1">
                    <a:lumMod val="75000"/>
                  </a:schemeClr>
                </a:solidFill>
              </a:rPr>
              <a:t>Разведение молочного крупного рогатого скота, производство сырого </a:t>
            </a:r>
            <a:r>
              <a:rPr lang="ru-RU" sz="2000" b="1" dirty="0" smtClean="0">
                <a:solidFill>
                  <a:schemeClr val="accent1">
                    <a:lumMod val="75000"/>
                  </a:schemeClr>
                </a:solidFill>
              </a:rPr>
              <a:t>молока – 19 класс, тариф 2,5%;</a:t>
            </a:r>
          </a:p>
          <a:p>
            <a:endParaRPr lang="ru-RU" sz="2000" b="1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ru-RU" sz="2000" b="1" dirty="0" smtClean="0">
                <a:solidFill>
                  <a:schemeClr val="accent1">
                    <a:lumMod val="75000"/>
                  </a:schemeClr>
                </a:solidFill>
              </a:rPr>
              <a:t>01.45.1 Разведение овец и коз – 25 класс, тариф 4,5%;</a:t>
            </a:r>
          </a:p>
          <a:p>
            <a:endParaRPr lang="ru-RU" sz="2000" b="1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ru-RU" sz="2000" b="1" dirty="0" smtClean="0">
                <a:solidFill>
                  <a:schemeClr val="accent1">
                    <a:lumMod val="75000"/>
                  </a:schemeClr>
                </a:solidFill>
              </a:rPr>
              <a:t>01.46 Разведение свиней – 11 класс, тариф 1,2% ;</a:t>
            </a:r>
          </a:p>
          <a:p>
            <a:endParaRPr lang="ru-RU" sz="2000" b="1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ru-RU" sz="2000" b="1" dirty="0" smtClean="0">
                <a:solidFill>
                  <a:schemeClr val="accent1">
                    <a:lumMod val="75000"/>
                  </a:schemeClr>
                </a:solidFill>
              </a:rPr>
              <a:t>01.47.11 Выращивание сельскохозяйственной птицы на мясо – 7 класс, тариф 0,8%</a:t>
            </a:r>
            <a:r>
              <a:rPr lang="ru-RU" sz="2000" dirty="0"/>
              <a:t>	</a:t>
            </a:r>
          </a:p>
          <a:p>
            <a:endParaRPr lang="ru-RU" sz="2000" b="1" dirty="0">
              <a:solidFill>
                <a:schemeClr val="tx2">
                  <a:lumMod val="50000"/>
                </a:schemeClr>
              </a:solidFill>
            </a:endParaRPr>
          </a:p>
          <a:p>
            <a:r>
              <a:rPr lang="ru-RU" sz="2000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endParaRPr lang="ru-RU" sz="2000" b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9652052" y="2895600"/>
            <a:ext cx="5257748" cy="83820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accent2">
                    <a:lumMod val="75000"/>
                  </a:schemeClr>
                </a:solidFill>
              </a:rPr>
              <a:t>Прибыль от</a:t>
            </a:r>
            <a:r>
              <a:rPr lang="ru-RU" sz="2000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2000" b="1" dirty="0" smtClean="0">
                <a:solidFill>
                  <a:srgbClr val="990000"/>
                </a:solidFill>
              </a:rPr>
              <a:t>растениеводства</a:t>
            </a:r>
            <a:r>
              <a:rPr lang="ru-RU" sz="2000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2000" b="1" dirty="0" smtClean="0">
                <a:solidFill>
                  <a:schemeClr val="accent1">
                    <a:lumMod val="75000"/>
                  </a:schemeClr>
                </a:solidFill>
              </a:rPr>
              <a:t>более 66 </a:t>
            </a:r>
            <a:r>
              <a:rPr lang="ru-RU" sz="2000" b="1" dirty="0">
                <a:solidFill>
                  <a:schemeClr val="accent1">
                    <a:lumMod val="75000"/>
                  </a:schemeClr>
                </a:solidFill>
              </a:rPr>
              <a:t>%</a:t>
            </a:r>
            <a:br>
              <a:rPr lang="ru-RU" sz="2000" b="1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ru-RU" sz="2000" b="1" dirty="0">
                <a:solidFill>
                  <a:schemeClr val="accent1">
                    <a:lumMod val="75000"/>
                  </a:schemeClr>
                </a:solidFill>
              </a:rPr>
              <a:t>например: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9423400" y="4157008"/>
            <a:ext cx="60960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>
                <a:solidFill>
                  <a:schemeClr val="accent1">
                    <a:lumMod val="75000"/>
                  </a:schemeClr>
                </a:solidFill>
              </a:rPr>
              <a:t>01.11.13 Выращивание </a:t>
            </a:r>
            <a:r>
              <a:rPr lang="ru-RU" sz="2000" b="1" dirty="0" smtClean="0">
                <a:solidFill>
                  <a:schemeClr val="accent1">
                    <a:lumMod val="75000"/>
                  </a:schemeClr>
                </a:solidFill>
              </a:rPr>
              <a:t>ржи – 17 класс, тариф 2,1%;</a:t>
            </a:r>
          </a:p>
          <a:p>
            <a:endParaRPr lang="ru-RU" sz="2000" b="1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ru-RU" sz="2000" b="1" dirty="0" smtClean="0">
                <a:solidFill>
                  <a:schemeClr val="accent1">
                    <a:lumMod val="75000"/>
                  </a:schemeClr>
                </a:solidFill>
              </a:rPr>
              <a:t>01.13.1 Выращивание овощей – 6 класс, тариф 0,7%</a:t>
            </a:r>
          </a:p>
          <a:p>
            <a:endParaRPr lang="ru-RU" sz="2000" b="1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ru-RU" sz="2000" b="1" dirty="0" smtClean="0">
                <a:solidFill>
                  <a:schemeClr val="accent1">
                    <a:lumMod val="75000"/>
                  </a:schemeClr>
                </a:solidFill>
              </a:rPr>
              <a:t>01.25.1 </a:t>
            </a:r>
            <a:r>
              <a:rPr lang="ru-RU" sz="2000" b="1" dirty="0">
                <a:solidFill>
                  <a:schemeClr val="accent1">
                    <a:lumMod val="75000"/>
                  </a:schemeClr>
                </a:solidFill>
              </a:rPr>
              <a:t>Выращивание прочих плодовых и </a:t>
            </a:r>
            <a:r>
              <a:rPr lang="ru-RU" sz="2000" b="1" dirty="0" smtClean="0">
                <a:solidFill>
                  <a:schemeClr val="accent1">
                    <a:lumMod val="75000"/>
                  </a:schemeClr>
                </a:solidFill>
              </a:rPr>
              <a:t>ягодных культур – 12 класс, тариф 1,3%</a:t>
            </a:r>
            <a:endParaRPr lang="ru-RU" sz="20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2479740" y="914400"/>
            <a:ext cx="1243006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400" b="1" i="1" dirty="0">
                <a:solidFill>
                  <a:srgbClr val="C00000"/>
                </a:solidFill>
                <a:cs typeface="Montserrat-Medium"/>
              </a:rPr>
              <a:t>Если прибыль</a:t>
            </a:r>
            <a:r>
              <a:rPr lang="ru-RU" sz="2400" b="1" dirty="0">
                <a:solidFill>
                  <a:schemeClr val="tx2">
                    <a:lumMod val="50000"/>
                  </a:schemeClr>
                </a:solidFill>
                <a:cs typeface="Montserrat-Medium"/>
              </a:rPr>
              <a:t> </a:t>
            </a:r>
            <a:r>
              <a:rPr lang="ru-RU" sz="2400" b="1" dirty="0">
                <a:solidFill>
                  <a:schemeClr val="accent1">
                    <a:lumMod val="75000"/>
                  </a:schemeClr>
                </a:solidFill>
                <a:cs typeface="Montserrat-Medium"/>
              </a:rPr>
              <a:t>от растениеводства или животноводства составляет </a:t>
            </a:r>
            <a:r>
              <a:rPr lang="ru-RU" sz="2400" b="1" i="1" dirty="0">
                <a:solidFill>
                  <a:srgbClr val="C00000"/>
                </a:solidFill>
                <a:cs typeface="Montserrat-Medium"/>
              </a:rPr>
              <a:t>66% и более</a:t>
            </a:r>
            <a:r>
              <a:rPr lang="ru-RU" sz="2400" b="1" dirty="0">
                <a:solidFill>
                  <a:schemeClr val="tx2">
                    <a:lumMod val="50000"/>
                  </a:schemeClr>
                </a:solidFill>
                <a:cs typeface="Montserrat-Medium"/>
              </a:rPr>
              <a:t> </a:t>
            </a:r>
            <a:r>
              <a:rPr lang="ru-RU" sz="2400" b="1" dirty="0">
                <a:solidFill>
                  <a:schemeClr val="accent1">
                    <a:lumMod val="75000"/>
                  </a:schemeClr>
                </a:solidFill>
                <a:cs typeface="Montserrat-Medium"/>
              </a:rPr>
              <a:t>от общей суммы прибыли, то </a:t>
            </a:r>
            <a:r>
              <a:rPr lang="ru-RU" sz="2400" b="1" i="1" dirty="0">
                <a:solidFill>
                  <a:srgbClr val="C00000"/>
                </a:solidFill>
                <a:cs typeface="Montserrat-Medium"/>
              </a:rPr>
              <a:t>сельхозпроизводитель </a:t>
            </a:r>
            <a:r>
              <a:rPr lang="ru-RU" sz="2400" b="1" i="1" dirty="0" smtClean="0">
                <a:solidFill>
                  <a:srgbClr val="C00000"/>
                </a:solidFill>
                <a:cs typeface="Montserrat-Medium"/>
              </a:rPr>
              <a:t>должен </a:t>
            </a:r>
            <a:r>
              <a:rPr lang="ru-RU" sz="2400" b="1" i="1" dirty="0">
                <a:solidFill>
                  <a:srgbClr val="C00000"/>
                </a:solidFill>
                <a:cs typeface="Montserrat-Medium"/>
              </a:rPr>
              <a:t>выбрать</a:t>
            </a:r>
            <a:r>
              <a:rPr lang="ru-RU" sz="2400" b="1" dirty="0">
                <a:solidFill>
                  <a:schemeClr val="tx2">
                    <a:lumMod val="50000"/>
                  </a:schemeClr>
                </a:solidFill>
                <a:cs typeface="Montserrat-Medium"/>
              </a:rPr>
              <a:t> </a:t>
            </a:r>
            <a:r>
              <a:rPr lang="ru-RU" sz="2400" b="1" dirty="0">
                <a:solidFill>
                  <a:schemeClr val="accent1">
                    <a:lumMod val="75000"/>
                  </a:schemeClr>
                </a:solidFill>
                <a:cs typeface="Montserrat-Medium"/>
              </a:rPr>
              <a:t>тот вид деятельности растениеводства или животноводства, по которому прибыль более 66 %, а </a:t>
            </a:r>
            <a:r>
              <a:rPr lang="ru-RU" sz="2400" b="1" i="1" dirty="0">
                <a:solidFill>
                  <a:srgbClr val="C00000"/>
                </a:solidFill>
                <a:cs typeface="Montserrat-Medium"/>
              </a:rPr>
              <a:t>не смешанное сельское хозяйство</a:t>
            </a:r>
          </a:p>
        </p:txBody>
      </p:sp>
      <p:pic>
        <p:nvPicPr>
          <p:cNvPr id="18" name="Рисунок 17"/>
          <p:cNvPicPr>
            <a:picLocks noChangeAspect="1"/>
          </p:cNvPicPr>
          <p:nvPr/>
        </p:nvPicPr>
        <p:blipFill>
          <a:blip r:embed="rId2"/>
          <a:stretch/>
        </p:blipFill>
        <p:spPr>
          <a:xfrm>
            <a:off x="1307917" y="1143000"/>
            <a:ext cx="1143000" cy="1106888"/>
          </a:xfrm>
          <a:prstGeom prst="rect">
            <a:avLst/>
          </a:prstGeom>
        </p:spPr>
      </p:pic>
      <p:grpSp>
        <p:nvGrpSpPr>
          <p:cNvPr id="19" name="Group 45"/>
          <p:cNvGrpSpPr/>
          <p:nvPr/>
        </p:nvGrpSpPr>
        <p:grpSpPr>
          <a:xfrm>
            <a:off x="279400" y="304800"/>
            <a:ext cx="914452" cy="1075526"/>
            <a:chOff x="634994" y="480009"/>
            <a:chExt cx="914452" cy="1075526"/>
          </a:xfrm>
        </p:grpSpPr>
        <p:pic>
          <p:nvPicPr>
            <p:cNvPr id="20" name="object 3"/>
            <p:cNvPicPr/>
            <p:nvPr/>
          </p:nvPicPr>
          <p:blipFill>
            <a:blip r:embed="rId3"/>
            <a:stretch/>
          </p:blipFill>
          <p:spPr>
            <a:xfrm>
              <a:off x="637218" y="1352696"/>
              <a:ext cx="163266" cy="78676"/>
            </a:xfrm>
            <a:prstGeom prst="rect">
              <a:avLst/>
            </a:prstGeom>
          </p:spPr>
        </p:pic>
        <p:pic>
          <p:nvPicPr>
            <p:cNvPr id="21" name="object 4"/>
            <p:cNvPicPr/>
            <p:nvPr/>
          </p:nvPicPr>
          <p:blipFill>
            <a:blip r:embed="rId4"/>
            <a:stretch/>
          </p:blipFill>
          <p:spPr>
            <a:xfrm>
              <a:off x="822641" y="1353580"/>
              <a:ext cx="341118" cy="89957"/>
            </a:xfrm>
            <a:prstGeom prst="rect">
              <a:avLst/>
            </a:prstGeom>
          </p:spPr>
        </p:pic>
        <p:sp>
          <p:nvSpPr>
            <p:cNvPr id="22" name="object 5"/>
            <p:cNvSpPr/>
            <p:nvPr/>
          </p:nvSpPr>
          <p:spPr>
            <a:xfrm>
              <a:off x="1192096" y="1353577"/>
              <a:ext cx="62230" cy="77470"/>
            </a:xfrm>
            <a:custGeom>
              <a:avLst/>
              <a:gdLst/>
              <a:ahLst/>
              <a:cxnLst/>
              <a:rect l="l" t="t" r="r" b="b"/>
              <a:pathLst>
                <a:path w="62230" h="77469">
                  <a:moveTo>
                    <a:pt x="10883" y="0"/>
                  </a:moveTo>
                  <a:lnTo>
                    <a:pt x="0" y="0"/>
                  </a:lnTo>
                  <a:lnTo>
                    <a:pt x="0" y="76923"/>
                  </a:lnTo>
                  <a:lnTo>
                    <a:pt x="31750" y="76923"/>
                  </a:lnTo>
                  <a:lnTo>
                    <a:pt x="44600" y="75284"/>
                  </a:lnTo>
                  <a:lnTo>
                    <a:pt x="54124" y="70399"/>
                  </a:lnTo>
                  <a:lnTo>
                    <a:pt x="55698" y="68249"/>
                  </a:lnTo>
                  <a:lnTo>
                    <a:pt x="10883" y="68249"/>
                  </a:lnTo>
                  <a:lnTo>
                    <a:pt x="10883" y="35483"/>
                  </a:lnTo>
                  <a:lnTo>
                    <a:pt x="56574" y="35483"/>
                  </a:lnTo>
                  <a:lnTo>
                    <a:pt x="54738" y="32935"/>
                  </a:lnTo>
                  <a:lnTo>
                    <a:pt x="45848" y="28348"/>
                  </a:lnTo>
                  <a:lnTo>
                    <a:pt x="33731" y="26809"/>
                  </a:lnTo>
                  <a:lnTo>
                    <a:pt x="10883" y="26809"/>
                  </a:lnTo>
                  <a:lnTo>
                    <a:pt x="10883" y="0"/>
                  </a:lnTo>
                  <a:close/>
                </a:path>
                <a:path w="62230" h="77469">
                  <a:moveTo>
                    <a:pt x="56574" y="35483"/>
                  </a:moveTo>
                  <a:lnTo>
                    <a:pt x="44170" y="35483"/>
                  </a:lnTo>
                  <a:lnTo>
                    <a:pt x="51079" y="40436"/>
                  </a:lnTo>
                  <a:lnTo>
                    <a:pt x="51079" y="51320"/>
                  </a:lnTo>
                  <a:lnTo>
                    <a:pt x="49782" y="58643"/>
                  </a:lnTo>
                  <a:lnTo>
                    <a:pt x="45972" y="63942"/>
                  </a:lnTo>
                  <a:lnTo>
                    <a:pt x="39769" y="67163"/>
                  </a:lnTo>
                  <a:lnTo>
                    <a:pt x="31292" y="68249"/>
                  </a:lnTo>
                  <a:lnTo>
                    <a:pt x="55698" y="68249"/>
                  </a:lnTo>
                  <a:lnTo>
                    <a:pt x="60042" y="62318"/>
                  </a:lnTo>
                  <a:lnTo>
                    <a:pt x="62077" y="51092"/>
                  </a:lnTo>
                  <a:lnTo>
                    <a:pt x="60211" y="40531"/>
                  </a:lnTo>
                  <a:lnTo>
                    <a:pt x="56574" y="35483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pic>
          <p:nvPicPr>
            <p:cNvPr id="23" name="object 6"/>
            <p:cNvPicPr/>
            <p:nvPr/>
          </p:nvPicPr>
          <p:blipFill>
            <a:blip r:embed="rId5"/>
            <a:stretch/>
          </p:blipFill>
          <p:spPr>
            <a:xfrm>
              <a:off x="1274796" y="1353580"/>
              <a:ext cx="66154" cy="76911"/>
            </a:xfrm>
            <a:prstGeom prst="rect">
              <a:avLst/>
            </a:prstGeom>
          </p:spPr>
        </p:pic>
        <p:pic>
          <p:nvPicPr>
            <p:cNvPr id="24" name="object 7"/>
            <p:cNvPicPr/>
            <p:nvPr/>
          </p:nvPicPr>
          <p:blipFill>
            <a:blip r:embed="rId6"/>
            <a:stretch/>
          </p:blipFill>
          <p:spPr>
            <a:xfrm>
              <a:off x="1369272" y="1353577"/>
              <a:ext cx="85153" cy="76923"/>
            </a:xfrm>
            <a:prstGeom prst="rect">
              <a:avLst/>
            </a:prstGeom>
          </p:spPr>
        </p:pic>
        <p:sp>
          <p:nvSpPr>
            <p:cNvPr id="25" name="object 8"/>
            <p:cNvSpPr/>
            <p:nvPr/>
          </p:nvSpPr>
          <p:spPr>
            <a:xfrm>
              <a:off x="1482771" y="1353580"/>
              <a:ext cx="66675" cy="77470"/>
            </a:xfrm>
            <a:custGeom>
              <a:avLst/>
              <a:gdLst/>
              <a:ahLst/>
              <a:cxnLst/>
              <a:rect l="l" t="t" r="r" b="b"/>
              <a:pathLst>
                <a:path w="66675" h="77469">
                  <a:moveTo>
                    <a:pt x="66471" y="0"/>
                  </a:moveTo>
                  <a:lnTo>
                    <a:pt x="56349" y="0"/>
                  </a:lnTo>
                  <a:lnTo>
                    <a:pt x="10871" y="59334"/>
                  </a:lnTo>
                  <a:lnTo>
                    <a:pt x="10871" y="0"/>
                  </a:lnTo>
                  <a:lnTo>
                    <a:pt x="0" y="0"/>
                  </a:lnTo>
                  <a:lnTo>
                    <a:pt x="0" y="76911"/>
                  </a:lnTo>
                  <a:lnTo>
                    <a:pt x="10096" y="76911"/>
                  </a:lnTo>
                  <a:lnTo>
                    <a:pt x="55689" y="17691"/>
                  </a:lnTo>
                  <a:lnTo>
                    <a:pt x="55689" y="76911"/>
                  </a:lnTo>
                  <a:lnTo>
                    <a:pt x="66471" y="76911"/>
                  </a:lnTo>
                  <a:lnTo>
                    <a:pt x="66471" y="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pic>
          <p:nvPicPr>
            <p:cNvPr id="26" name="object 9"/>
            <p:cNvPicPr/>
            <p:nvPr/>
          </p:nvPicPr>
          <p:blipFill>
            <a:blip r:embed="rId7"/>
            <a:stretch/>
          </p:blipFill>
          <p:spPr>
            <a:xfrm>
              <a:off x="634994" y="1464464"/>
              <a:ext cx="188554" cy="82626"/>
            </a:xfrm>
            <a:prstGeom prst="rect">
              <a:avLst/>
            </a:prstGeom>
          </p:spPr>
        </p:pic>
        <p:pic>
          <p:nvPicPr>
            <p:cNvPr id="27" name="object 10"/>
            <p:cNvPicPr/>
            <p:nvPr/>
          </p:nvPicPr>
          <p:blipFill>
            <a:blip r:embed="rId8"/>
            <a:stretch/>
          </p:blipFill>
          <p:spPr>
            <a:xfrm>
              <a:off x="845724" y="1467309"/>
              <a:ext cx="164275" cy="88226"/>
            </a:xfrm>
            <a:prstGeom prst="rect">
              <a:avLst/>
            </a:prstGeom>
          </p:spPr>
        </p:pic>
        <p:pic>
          <p:nvPicPr>
            <p:cNvPr id="28" name="object 11"/>
            <p:cNvPicPr/>
            <p:nvPr/>
          </p:nvPicPr>
          <p:blipFill>
            <a:blip r:embed="rId9"/>
            <a:stretch/>
          </p:blipFill>
          <p:spPr>
            <a:xfrm>
              <a:off x="1057757" y="1466442"/>
              <a:ext cx="319289" cy="78663"/>
            </a:xfrm>
            <a:prstGeom prst="rect">
              <a:avLst/>
            </a:prstGeom>
          </p:spPr>
        </p:pic>
        <p:pic>
          <p:nvPicPr>
            <p:cNvPr id="29" name="object 12"/>
            <p:cNvPicPr/>
            <p:nvPr/>
          </p:nvPicPr>
          <p:blipFill>
            <a:blip r:embed="rId10"/>
            <a:stretch/>
          </p:blipFill>
          <p:spPr>
            <a:xfrm>
              <a:off x="1396605" y="1467312"/>
              <a:ext cx="66471" cy="76911"/>
            </a:xfrm>
            <a:prstGeom prst="rect">
              <a:avLst/>
            </a:prstGeom>
          </p:spPr>
        </p:pic>
        <p:pic>
          <p:nvPicPr>
            <p:cNvPr id="30" name="object 13"/>
            <p:cNvPicPr/>
            <p:nvPr/>
          </p:nvPicPr>
          <p:blipFill>
            <a:blip r:embed="rId11"/>
            <a:stretch/>
          </p:blipFill>
          <p:spPr>
            <a:xfrm>
              <a:off x="1482771" y="1467312"/>
              <a:ext cx="66471" cy="76911"/>
            </a:xfrm>
            <a:prstGeom prst="rect">
              <a:avLst/>
            </a:prstGeom>
          </p:spPr>
        </p:pic>
        <p:sp>
          <p:nvSpPr>
            <p:cNvPr id="31" name="object 14"/>
            <p:cNvSpPr/>
            <p:nvPr/>
          </p:nvSpPr>
          <p:spPr>
            <a:xfrm>
              <a:off x="1489430" y="1331849"/>
              <a:ext cx="54610" cy="8255"/>
            </a:xfrm>
            <a:custGeom>
              <a:avLst/>
              <a:gdLst/>
              <a:ahLst/>
              <a:cxnLst/>
              <a:rect l="l" t="t" r="r" b="b"/>
              <a:pathLst>
                <a:path w="54609" h="8255">
                  <a:moveTo>
                    <a:pt x="54533" y="0"/>
                  </a:moveTo>
                  <a:lnTo>
                    <a:pt x="0" y="0"/>
                  </a:lnTo>
                  <a:lnTo>
                    <a:pt x="0" y="8115"/>
                  </a:lnTo>
                  <a:lnTo>
                    <a:pt x="54533" y="8115"/>
                  </a:lnTo>
                  <a:lnTo>
                    <a:pt x="54533" y="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pic>
          <p:nvPicPr>
            <p:cNvPr id="32" name="object 15"/>
            <p:cNvPicPr/>
            <p:nvPr/>
          </p:nvPicPr>
          <p:blipFill>
            <a:blip r:embed="rId12"/>
            <a:stretch/>
          </p:blipFill>
          <p:spPr>
            <a:xfrm>
              <a:off x="644093" y="480009"/>
              <a:ext cx="895848" cy="769188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40"/>
          <p:cNvGrpSpPr/>
          <p:nvPr/>
        </p:nvGrpSpPr>
        <p:grpSpPr>
          <a:xfrm>
            <a:off x="431751" y="152409"/>
            <a:ext cx="914452" cy="1075527"/>
            <a:chOff x="634994" y="480009"/>
            <a:chExt cx="914452" cy="1075526"/>
          </a:xfrm>
        </p:grpSpPr>
        <p:pic>
          <p:nvPicPr>
            <p:cNvPr id="5" name="object 5"/>
            <p:cNvPicPr/>
            <p:nvPr/>
          </p:nvPicPr>
          <p:blipFill>
            <a:blip r:embed="rId2"/>
            <a:stretch/>
          </p:blipFill>
          <p:spPr>
            <a:xfrm>
              <a:off x="637218" y="1352696"/>
              <a:ext cx="163266" cy="78676"/>
            </a:xfrm>
            <a:prstGeom prst="rect">
              <a:avLst/>
            </a:prstGeom>
          </p:spPr>
        </p:pic>
        <p:pic>
          <p:nvPicPr>
            <p:cNvPr id="6" name="object 6"/>
            <p:cNvPicPr/>
            <p:nvPr/>
          </p:nvPicPr>
          <p:blipFill>
            <a:blip r:embed="rId3"/>
            <a:stretch/>
          </p:blipFill>
          <p:spPr>
            <a:xfrm>
              <a:off x="822641" y="1353580"/>
              <a:ext cx="341118" cy="89957"/>
            </a:xfrm>
            <a:prstGeom prst="rect">
              <a:avLst/>
            </a:prstGeom>
          </p:spPr>
        </p:pic>
        <p:sp>
          <p:nvSpPr>
            <p:cNvPr id="7" name="object 7"/>
            <p:cNvSpPr/>
            <p:nvPr/>
          </p:nvSpPr>
          <p:spPr>
            <a:xfrm>
              <a:off x="1192096" y="1353577"/>
              <a:ext cx="62230" cy="77470"/>
            </a:xfrm>
            <a:custGeom>
              <a:avLst/>
              <a:gdLst/>
              <a:ahLst/>
              <a:cxnLst/>
              <a:rect l="l" t="t" r="r" b="b"/>
              <a:pathLst>
                <a:path w="62230" h="77469">
                  <a:moveTo>
                    <a:pt x="10883" y="0"/>
                  </a:moveTo>
                  <a:lnTo>
                    <a:pt x="0" y="0"/>
                  </a:lnTo>
                  <a:lnTo>
                    <a:pt x="0" y="76923"/>
                  </a:lnTo>
                  <a:lnTo>
                    <a:pt x="31750" y="76923"/>
                  </a:lnTo>
                  <a:lnTo>
                    <a:pt x="44600" y="75284"/>
                  </a:lnTo>
                  <a:lnTo>
                    <a:pt x="54124" y="70399"/>
                  </a:lnTo>
                  <a:lnTo>
                    <a:pt x="55698" y="68249"/>
                  </a:lnTo>
                  <a:lnTo>
                    <a:pt x="10883" y="68249"/>
                  </a:lnTo>
                  <a:lnTo>
                    <a:pt x="10883" y="35483"/>
                  </a:lnTo>
                  <a:lnTo>
                    <a:pt x="56574" y="35483"/>
                  </a:lnTo>
                  <a:lnTo>
                    <a:pt x="54738" y="32935"/>
                  </a:lnTo>
                  <a:lnTo>
                    <a:pt x="45848" y="28348"/>
                  </a:lnTo>
                  <a:lnTo>
                    <a:pt x="33731" y="26809"/>
                  </a:lnTo>
                  <a:lnTo>
                    <a:pt x="10883" y="26809"/>
                  </a:lnTo>
                  <a:lnTo>
                    <a:pt x="10883" y="0"/>
                  </a:lnTo>
                  <a:close/>
                </a:path>
                <a:path w="62230" h="77469">
                  <a:moveTo>
                    <a:pt x="56574" y="35483"/>
                  </a:moveTo>
                  <a:lnTo>
                    <a:pt x="44170" y="35483"/>
                  </a:lnTo>
                  <a:lnTo>
                    <a:pt x="51079" y="40436"/>
                  </a:lnTo>
                  <a:lnTo>
                    <a:pt x="51079" y="51320"/>
                  </a:lnTo>
                  <a:lnTo>
                    <a:pt x="49782" y="58643"/>
                  </a:lnTo>
                  <a:lnTo>
                    <a:pt x="45972" y="63942"/>
                  </a:lnTo>
                  <a:lnTo>
                    <a:pt x="39769" y="67163"/>
                  </a:lnTo>
                  <a:lnTo>
                    <a:pt x="31292" y="68249"/>
                  </a:lnTo>
                  <a:lnTo>
                    <a:pt x="55698" y="68249"/>
                  </a:lnTo>
                  <a:lnTo>
                    <a:pt x="60042" y="62318"/>
                  </a:lnTo>
                  <a:lnTo>
                    <a:pt x="62077" y="51092"/>
                  </a:lnTo>
                  <a:lnTo>
                    <a:pt x="60211" y="40531"/>
                  </a:lnTo>
                  <a:lnTo>
                    <a:pt x="56574" y="35483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pPr defTabSz="914241"/>
              <a:endParaRPr sz="1900" dirty="0">
                <a:solidFill>
                  <a:prstClr val="black"/>
                </a:solidFill>
              </a:endParaRPr>
            </a:p>
          </p:txBody>
        </p:sp>
        <p:pic>
          <p:nvPicPr>
            <p:cNvPr id="8" name="object 8"/>
            <p:cNvPicPr/>
            <p:nvPr/>
          </p:nvPicPr>
          <p:blipFill>
            <a:blip r:embed="rId4"/>
            <a:stretch/>
          </p:blipFill>
          <p:spPr>
            <a:xfrm>
              <a:off x="1274796" y="1353580"/>
              <a:ext cx="66154" cy="76911"/>
            </a:xfrm>
            <a:prstGeom prst="rect">
              <a:avLst/>
            </a:prstGeom>
          </p:spPr>
        </p:pic>
        <p:pic>
          <p:nvPicPr>
            <p:cNvPr id="9" name="object 9"/>
            <p:cNvPicPr/>
            <p:nvPr/>
          </p:nvPicPr>
          <p:blipFill>
            <a:blip r:embed="rId5"/>
            <a:stretch/>
          </p:blipFill>
          <p:spPr>
            <a:xfrm>
              <a:off x="1369272" y="1353577"/>
              <a:ext cx="85153" cy="76923"/>
            </a:xfrm>
            <a:prstGeom prst="rect">
              <a:avLst/>
            </a:prstGeom>
          </p:spPr>
        </p:pic>
        <p:sp>
          <p:nvSpPr>
            <p:cNvPr id="10" name="object 10"/>
            <p:cNvSpPr/>
            <p:nvPr/>
          </p:nvSpPr>
          <p:spPr>
            <a:xfrm>
              <a:off x="1482771" y="1353580"/>
              <a:ext cx="66675" cy="77470"/>
            </a:xfrm>
            <a:custGeom>
              <a:avLst/>
              <a:gdLst/>
              <a:ahLst/>
              <a:cxnLst/>
              <a:rect l="l" t="t" r="r" b="b"/>
              <a:pathLst>
                <a:path w="66675" h="77469">
                  <a:moveTo>
                    <a:pt x="66471" y="0"/>
                  </a:moveTo>
                  <a:lnTo>
                    <a:pt x="56349" y="0"/>
                  </a:lnTo>
                  <a:lnTo>
                    <a:pt x="10871" y="59334"/>
                  </a:lnTo>
                  <a:lnTo>
                    <a:pt x="10871" y="0"/>
                  </a:lnTo>
                  <a:lnTo>
                    <a:pt x="0" y="0"/>
                  </a:lnTo>
                  <a:lnTo>
                    <a:pt x="0" y="76911"/>
                  </a:lnTo>
                  <a:lnTo>
                    <a:pt x="10096" y="76911"/>
                  </a:lnTo>
                  <a:lnTo>
                    <a:pt x="55689" y="17691"/>
                  </a:lnTo>
                  <a:lnTo>
                    <a:pt x="55689" y="76911"/>
                  </a:lnTo>
                  <a:lnTo>
                    <a:pt x="66471" y="76911"/>
                  </a:lnTo>
                  <a:lnTo>
                    <a:pt x="66471" y="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pPr defTabSz="914241"/>
              <a:endParaRPr sz="1900" dirty="0">
                <a:solidFill>
                  <a:prstClr val="black"/>
                </a:solidFill>
              </a:endParaRPr>
            </a:p>
          </p:txBody>
        </p:sp>
        <p:pic>
          <p:nvPicPr>
            <p:cNvPr id="11" name="object 11"/>
            <p:cNvPicPr/>
            <p:nvPr/>
          </p:nvPicPr>
          <p:blipFill>
            <a:blip r:embed="rId6"/>
            <a:stretch/>
          </p:blipFill>
          <p:spPr>
            <a:xfrm>
              <a:off x="634994" y="1464464"/>
              <a:ext cx="188554" cy="82626"/>
            </a:xfrm>
            <a:prstGeom prst="rect">
              <a:avLst/>
            </a:prstGeom>
          </p:spPr>
        </p:pic>
        <p:pic>
          <p:nvPicPr>
            <p:cNvPr id="12" name="object 12"/>
            <p:cNvPicPr/>
            <p:nvPr/>
          </p:nvPicPr>
          <p:blipFill>
            <a:blip r:embed="rId7"/>
            <a:stretch/>
          </p:blipFill>
          <p:spPr>
            <a:xfrm>
              <a:off x="845724" y="1467309"/>
              <a:ext cx="164275" cy="88226"/>
            </a:xfrm>
            <a:prstGeom prst="rect">
              <a:avLst/>
            </a:prstGeom>
          </p:spPr>
        </p:pic>
        <p:pic>
          <p:nvPicPr>
            <p:cNvPr id="13" name="object 13"/>
            <p:cNvPicPr/>
            <p:nvPr/>
          </p:nvPicPr>
          <p:blipFill>
            <a:blip r:embed="rId8"/>
            <a:stretch/>
          </p:blipFill>
          <p:spPr>
            <a:xfrm>
              <a:off x="1057757" y="1466442"/>
              <a:ext cx="319289" cy="78663"/>
            </a:xfrm>
            <a:prstGeom prst="rect">
              <a:avLst/>
            </a:prstGeom>
          </p:spPr>
        </p:pic>
        <p:pic>
          <p:nvPicPr>
            <p:cNvPr id="14" name="object 14"/>
            <p:cNvPicPr/>
            <p:nvPr/>
          </p:nvPicPr>
          <p:blipFill>
            <a:blip r:embed="rId9"/>
            <a:stretch/>
          </p:blipFill>
          <p:spPr>
            <a:xfrm>
              <a:off x="1396605" y="1467312"/>
              <a:ext cx="66471" cy="76911"/>
            </a:xfrm>
            <a:prstGeom prst="rect">
              <a:avLst/>
            </a:prstGeom>
          </p:spPr>
        </p:pic>
        <p:pic>
          <p:nvPicPr>
            <p:cNvPr id="15" name="object 15"/>
            <p:cNvPicPr/>
            <p:nvPr/>
          </p:nvPicPr>
          <p:blipFill>
            <a:blip r:embed="rId10"/>
            <a:stretch/>
          </p:blipFill>
          <p:spPr>
            <a:xfrm>
              <a:off x="1482771" y="1467312"/>
              <a:ext cx="66471" cy="76911"/>
            </a:xfrm>
            <a:prstGeom prst="rect">
              <a:avLst/>
            </a:prstGeom>
          </p:spPr>
        </p:pic>
        <p:sp>
          <p:nvSpPr>
            <p:cNvPr id="16" name="object 16"/>
            <p:cNvSpPr/>
            <p:nvPr/>
          </p:nvSpPr>
          <p:spPr>
            <a:xfrm>
              <a:off x="1489430" y="1331849"/>
              <a:ext cx="54610" cy="8255"/>
            </a:xfrm>
            <a:custGeom>
              <a:avLst/>
              <a:gdLst/>
              <a:ahLst/>
              <a:cxnLst/>
              <a:rect l="l" t="t" r="r" b="b"/>
              <a:pathLst>
                <a:path w="54609" h="8255">
                  <a:moveTo>
                    <a:pt x="54533" y="0"/>
                  </a:moveTo>
                  <a:lnTo>
                    <a:pt x="0" y="0"/>
                  </a:lnTo>
                  <a:lnTo>
                    <a:pt x="0" y="8115"/>
                  </a:lnTo>
                  <a:lnTo>
                    <a:pt x="54533" y="8115"/>
                  </a:lnTo>
                  <a:lnTo>
                    <a:pt x="54533" y="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pPr defTabSz="914241"/>
              <a:endParaRPr sz="1900" dirty="0">
                <a:solidFill>
                  <a:prstClr val="black"/>
                </a:solidFill>
              </a:endParaRPr>
            </a:p>
          </p:txBody>
        </p:sp>
        <p:pic>
          <p:nvPicPr>
            <p:cNvPr id="17" name="object 17"/>
            <p:cNvPicPr/>
            <p:nvPr/>
          </p:nvPicPr>
          <p:blipFill>
            <a:blip r:embed="rId11"/>
            <a:stretch/>
          </p:blipFill>
          <p:spPr>
            <a:xfrm>
              <a:off x="644093" y="480009"/>
              <a:ext cx="895848" cy="769188"/>
            </a:xfrm>
            <a:prstGeom prst="rect">
              <a:avLst/>
            </a:prstGeom>
          </p:spPr>
        </p:pic>
      </p:grpSp>
      <p:sp>
        <p:nvSpPr>
          <p:cNvPr id="2" name="TextBox 1"/>
          <p:cNvSpPr txBox="1"/>
          <p:nvPr/>
        </p:nvSpPr>
        <p:spPr>
          <a:xfrm>
            <a:off x="1574800" y="457200"/>
            <a:ext cx="14173200" cy="73096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chemeClr val="tx2"/>
                </a:solidFill>
                <a:cs typeface="Montserrat-Medium"/>
              </a:rPr>
              <a:t>Решение: Выделение </a:t>
            </a:r>
            <a:r>
              <a:rPr lang="ru-RU" sz="2400" b="1" dirty="0">
                <a:solidFill>
                  <a:schemeClr val="tx2"/>
                </a:solidFill>
                <a:cs typeface="Montserrat-Medium"/>
              </a:rPr>
              <a:t>структурных подразделений страхователя </a:t>
            </a:r>
            <a:endParaRPr lang="ru-RU" sz="2400" b="1" dirty="0" smtClean="0">
              <a:solidFill>
                <a:schemeClr val="tx2"/>
              </a:solidFill>
              <a:cs typeface="Montserrat-Medium"/>
            </a:endParaRPr>
          </a:p>
          <a:p>
            <a:pPr algn="ctr"/>
            <a:r>
              <a:rPr lang="ru-RU" sz="2400" b="1" dirty="0" smtClean="0">
                <a:solidFill>
                  <a:schemeClr val="tx2"/>
                </a:solidFill>
                <a:cs typeface="Montserrat-Medium"/>
              </a:rPr>
              <a:t>в </a:t>
            </a:r>
            <a:r>
              <a:rPr lang="ru-RU" sz="2400" b="1" dirty="0">
                <a:solidFill>
                  <a:schemeClr val="tx2"/>
                </a:solidFill>
                <a:cs typeface="Montserrat-Medium"/>
              </a:rPr>
              <a:t>самостоятельные классификационные </a:t>
            </a:r>
            <a:r>
              <a:rPr lang="ru-RU" sz="2400" b="1" dirty="0" smtClean="0">
                <a:solidFill>
                  <a:schemeClr val="tx2"/>
                </a:solidFill>
                <a:cs typeface="Montserrat-Medium"/>
              </a:rPr>
              <a:t>единицы (СКЕ)</a:t>
            </a:r>
          </a:p>
          <a:p>
            <a:pPr algn="ctr"/>
            <a:endParaRPr lang="ru-RU" sz="2400" b="1" dirty="0">
              <a:solidFill>
                <a:schemeClr val="tx2"/>
              </a:solidFill>
              <a:cs typeface="Montserrat-Medium"/>
            </a:endParaRPr>
          </a:p>
          <a:p>
            <a:pPr marL="342900" indent="-342900" algn="just">
              <a:buClr>
                <a:schemeClr val="tx2">
                  <a:lumMod val="75000"/>
                </a:schemeClr>
              </a:buClr>
              <a:buFont typeface="Wingdings" pitchFamily="2" charset="2" panose="05000000000000000000"/>
              <a:buChar char="Ø"/>
            </a:pPr>
            <a:r>
              <a:rPr lang="ru-RU" sz="2000" b="1" dirty="0" smtClean="0">
                <a:solidFill>
                  <a:srgbClr val="C00000"/>
                </a:solidFill>
                <a:cs typeface="Montserrat-Medium"/>
              </a:rPr>
              <a:t>Представление </a:t>
            </a:r>
            <a:r>
              <a:rPr lang="ru-RU" sz="2000" b="1" dirty="0">
                <a:solidFill>
                  <a:srgbClr val="C00000"/>
                </a:solidFill>
                <a:cs typeface="Montserrat-Medium"/>
              </a:rPr>
              <a:t>не позднее 15 апреля</a:t>
            </a:r>
            <a:r>
              <a:rPr lang="ru-RU" sz="2000" b="1" dirty="0">
                <a:solidFill>
                  <a:schemeClr val="tx2"/>
                </a:solidFill>
                <a:cs typeface="Montserrat-Medium"/>
              </a:rPr>
              <a:t> </a:t>
            </a:r>
            <a:r>
              <a:rPr lang="ru-RU" sz="2000" b="1" dirty="0" smtClean="0">
                <a:solidFill>
                  <a:schemeClr val="tx2"/>
                </a:solidFill>
                <a:cs typeface="Montserrat-Medium"/>
              </a:rPr>
              <a:t>по </a:t>
            </a:r>
            <a:r>
              <a:rPr lang="ru-RU" sz="2000" b="1" dirty="0">
                <a:solidFill>
                  <a:schemeClr val="tx2"/>
                </a:solidFill>
                <a:cs typeface="Montserrat-Medium"/>
              </a:rPr>
              <a:t>месту своей регистрации </a:t>
            </a:r>
            <a:r>
              <a:rPr lang="ru-RU" sz="2000" b="1" dirty="0" smtClean="0">
                <a:solidFill>
                  <a:srgbClr val="C00000"/>
                </a:solidFill>
                <a:cs typeface="Montserrat-Medium"/>
              </a:rPr>
              <a:t>заявления</a:t>
            </a:r>
            <a:r>
              <a:rPr lang="ru-RU" sz="2000" b="1" dirty="0" smtClean="0">
                <a:solidFill>
                  <a:schemeClr val="tx2"/>
                </a:solidFill>
                <a:cs typeface="Montserrat-Medium"/>
              </a:rPr>
              <a:t> </a:t>
            </a:r>
            <a:r>
              <a:rPr lang="ru-RU" sz="2000" b="1" dirty="0">
                <a:solidFill>
                  <a:schemeClr val="tx2"/>
                </a:solidFill>
                <a:cs typeface="Montserrat-Medium"/>
              </a:rPr>
              <a:t>о выделении подразделений </a:t>
            </a:r>
            <a:r>
              <a:rPr lang="ru-RU" sz="2000" b="1" dirty="0" smtClean="0">
                <a:solidFill>
                  <a:schemeClr val="tx2"/>
                </a:solidFill>
                <a:cs typeface="Montserrat-Medium"/>
              </a:rPr>
              <a:t>в СКЕ и необходимые документы </a:t>
            </a:r>
            <a:r>
              <a:rPr lang="ru-RU" b="1" dirty="0" smtClean="0">
                <a:solidFill>
                  <a:schemeClr val="tx2"/>
                </a:solidFill>
                <a:cs typeface="Montserrat-Medium"/>
              </a:rPr>
              <a:t>(пункт 5 Порядка, утвержденного приказом </a:t>
            </a:r>
            <a:r>
              <a:rPr lang="ru-RU" b="1" dirty="0">
                <a:solidFill>
                  <a:schemeClr val="tx2"/>
                </a:solidFill>
                <a:cs typeface="Montserrat-Medium"/>
              </a:rPr>
              <a:t>Минтруда России от </a:t>
            </a:r>
            <a:r>
              <a:rPr lang="ru-RU" b="1" dirty="0" smtClean="0">
                <a:solidFill>
                  <a:schemeClr val="tx2"/>
                </a:solidFill>
                <a:cs typeface="Montserrat-Medium"/>
              </a:rPr>
              <a:t>24 июля 2025 г. </a:t>
            </a:r>
            <a:r>
              <a:rPr lang="ru-RU" b="1" dirty="0">
                <a:solidFill>
                  <a:schemeClr val="tx2"/>
                </a:solidFill>
                <a:cs typeface="Montserrat-Medium"/>
              </a:rPr>
              <a:t>№</a:t>
            </a:r>
            <a:r>
              <a:rPr lang="ru-RU" b="1" dirty="0" smtClean="0">
                <a:solidFill>
                  <a:schemeClr val="tx2"/>
                </a:solidFill>
                <a:cs typeface="Montserrat-Medium"/>
              </a:rPr>
              <a:t> 463н.)</a:t>
            </a:r>
          </a:p>
          <a:p>
            <a:pPr marL="342900" indent="-342900" algn="just">
              <a:buClr>
                <a:schemeClr val="tx2">
                  <a:lumMod val="75000"/>
                </a:schemeClr>
              </a:buClr>
              <a:buFont typeface="Wingdings" pitchFamily="2" charset="2" panose="05000000000000000000"/>
              <a:buChar char="Ø"/>
            </a:pPr>
            <a:endParaRPr lang="ru-RU" sz="1900" b="1" dirty="0">
              <a:solidFill>
                <a:schemeClr val="tx2"/>
              </a:solidFill>
              <a:cs typeface="Montserrat-Medium"/>
            </a:endParaRPr>
          </a:p>
          <a:p>
            <a:pPr marL="342900" indent="-342900" algn="just">
              <a:buClr>
                <a:schemeClr val="tx2">
                  <a:lumMod val="75000"/>
                </a:schemeClr>
              </a:buClr>
              <a:buFont typeface="Wingdings" pitchFamily="2" charset="2" panose="05000000000000000000"/>
              <a:buChar char="Ø"/>
            </a:pPr>
            <a:r>
              <a:rPr lang="ru-RU" sz="2000" b="1" dirty="0" smtClean="0">
                <a:solidFill>
                  <a:srgbClr val="C00000"/>
                </a:solidFill>
                <a:cs typeface="Montserrat-Medium"/>
              </a:rPr>
              <a:t>Соблюдение условий</a:t>
            </a:r>
            <a:r>
              <a:rPr lang="ru-RU" sz="2000" b="1" dirty="0" smtClean="0">
                <a:solidFill>
                  <a:schemeClr val="tx2"/>
                </a:solidFill>
                <a:cs typeface="Montserrat-Medium"/>
              </a:rPr>
              <a:t> для выделения в СКЕ:</a:t>
            </a:r>
          </a:p>
          <a:p>
            <a:pPr algn="just"/>
            <a:endParaRPr lang="ru-RU" sz="2000" b="1" dirty="0" smtClean="0">
              <a:solidFill>
                <a:schemeClr val="tx2"/>
              </a:solidFill>
              <a:cs typeface="Montserrat-Medium"/>
            </a:endParaRPr>
          </a:p>
          <a:p>
            <a:pPr marL="712788" indent="-261938" algn="just">
              <a:buFont typeface="Arial" pitchFamily="34" charset="0" panose="020B0604020202020204"/>
              <a:buChar char="•"/>
            </a:pPr>
            <a:r>
              <a:rPr lang="ru-RU" sz="2000" b="1" dirty="0">
                <a:solidFill>
                  <a:schemeClr val="tx2"/>
                </a:solidFill>
                <a:cs typeface="Montserrat-Medium"/>
              </a:rPr>
              <a:t>осуществление подразделениями видов экономической деятельности, которые не являются основным видом экономической деятельности страхователя и содержатся в </a:t>
            </a:r>
            <a:r>
              <a:rPr lang="ru-RU" sz="2000" b="1" dirty="0" smtClean="0">
                <a:solidFill>
                  <a:schemeClr val="tx2"/>
                </a:solidFill>
                <a:cs typeface="Montserrat-Medium"/>
              </a:rPr>
              <a:t>ЕГРЮЛ; </a:t>
            </a:r>
          </a:p>
          <a:p>
            <a:pPr marL="712788" indent="-261938" algn="just">
              <a:buFont typeface="Arial" pitchFamily="34" charset="0" panose="020B0604020202020204"/>
              <a:buChar char="•"/>
            </a:pPr>
            <a:endParaRPr lang="ru-RU" sz="2000" b="1" dirty="0" smtClean="0">
              <a:solidFill>
                <a:schemeClr val="tx2"/>
              </a:solidFill>
              <a:cs typeface="Montserrat-Medium"/>
            </a:endParaRPr>
          </a:p>
          <a:p>
            <a:pPr marL="712788" indent="-261938" algn="just">
              <a:buFont typeface="Arial" pitchFamily="34" charset="0" panose="020B0604020202020204"/>
              <a:buChar char="•"/>
            </a:pPr>
            <a:r>
              <a:rPr lang="ru-RU" sz="2000" b="1" dirty="0">
                <a:solidFill>
                  <a:schemeClr val="tx2"/>
                </a:solidFill>
                <a:cs typeface="Montserrat-Medium"/>
              </a:rPr>
              <a:t>ведение страхователем </a:t>
            </a:r>
            <a:r>
              <a:rPr lang="ru-RU" sz="2000" b="1" dirty="0" smtClean="0">
                <a:solidFill>
                  <a:schemeClr val="tx2"/>
                </a:solidFill>
                <a:cs typeface="Montserrat-Medium"/>
              </a:rPr>
              <a:t>обособленного бухгалтерского </a:t>
            </a:r>
            <a:r>
              <a:rPr lang="ru-RU" sz="2000" b="1" dirty="0">
                <a:solidFill>
                  <a:schemeClr val="tx2"/>
                </a:solidFill>
                <a:cs typeface="Montserrat-Medium"/>
              </a:rPr>
              <a:t>учета </a:t>
            </a:r>
            <a:r>
              <a:rPr lang="ru-RU" sz="2000" b="1" dirty="0" smtClean="0">
                <a:solidFill>
                  <a:schemeClr val="tx2"/>
                </a:solidFill>
                <a:cs typeface="Montserrat-Medium"/>
              </a:rPr>
              <a:t>по виду деятельности подразделения;</a:t>
            </a:r>
          </a:p>
          <a:p>
            <a:pPr marL="712788" indent="-261938" algn="just">
              <a:buFont typeface="Arial" pitchFamily="34" charset="0" panose="020B0604020202020204"/>
              <a:buChar char="•"/>
            </a:pPr>
            <a:endParaRPr lang="ru-RU" sz="2000" b="1" dirty="0" smtClean="0">
              <a:solidFill>
                <a:schemeClr val="tx2"/>
              </a:solidFill>
              <a:cs typeface="Montserrat-Medium"/>
            </a:endParaRPr>
          </a:p>
          <a:p>
            <a:pPr marL="712788" indent="-261938" algn="just">
              <a:buFont typeface="Arial" pitchFamily="34" charset="0" panose="020B0604020202020204"/>
              <a:buChar char="•"/>
            </a:pPr>
            <a:r>
              <a:rPr lang="ru-RU" sz="2000" b="1" dirty="0">
                <a:solidFill>
                  <a:schemeClr val="tx2"/>
                </a:solidFill>
                <a:cs typeface="Montserrat-Medium"/>
              </a:rPr>
              <a:t>отсутствие задолженности по уплате страховых взносов, пени и штрафов по </a:t>
            </a:r>
            <a:r>
              <a:rPr lang="ru-RU" sz="2000" b="1" dirty="0" smtClean="0">
                <a:solidFill>
                  <a:schemeClr val="tx2"/>
                </a:solidFill>
                <a:cs typeface="Montserrat-Medium"/>
              </a:rPr>
              <a:t>ОСС от НС и ПЗ </a:t>
            </a:r>
            <a:r>
              <a:rPr lang="ru-RU" sz="2000" b="1" dirty="0">
                <a:solidFill>
                  <a:schemeClr val="tx2"/>
                </a:solidFill>
                <a:cs typeface="Montserrat-Medium"/>
              </a:rPr>
              <a:t>на день подачи </a:t>
            </a:r>
            <a:r>
              <a:rPr lang="ru-RU" sz="2000" b="1" dirty="0" smtClean="0">
                <a:solidFill>
                  <a:schemeClr val="tx2"/>
                </a:solidFill>
                <a:cs typeface="Montserrat-Medium"/>
              </a:rPr>
              <a:t>заявления.</a:t>
            </a:r>
            <a:endParaRPr lang="ru-RU" sz="2000" b="1" dirty="0">
              <a:solidFill>
                <a:schemeClr val="tx2"/>
              </a:solidFill>
              <a:cs typeface="Montserrat-Medium"/>
            </a:endParaRPr>
          </a:p>
          <a:p>
            <a:pPr marL="342900" indent="-342900" algn="just">
              <a:buFont typeface="Arial" pitchFamily="34" charset="0" panose="020B0604020202020204"/>
              <a:buChar char="•"/>
            </a:pPr>
            <a:endParaRPr lang="ru-RU" sz="2000" b="1" dirty="0" smtClean="0">
              <a:solidFill>
                <a:schemeClr val="tx2"/>
              </a:solidFill>
              <a:cs typeface="Montserrat-Medium"/>
            </a:endParaRPr>
          </a:p>
          <a:p>
            <a:pPr algn="ctr"/>
            <a:r>
              <a:rPr lang="ru-RU" sz="2000" b="1" dirty="0">
                <a:solidFill>
                  <a:srgbClr val="990000"/>
                </a:solidFill>
                <a:cs typeface="Montserrat-Medium"/>
              </a:rPr>
              <a:t>Страховой тариф устанавливается по каждой СКЕ</a:t>
            </a:r>
          </a:p>
          <a:p>
            <a:pPr algn="ctr"/>
            <a:endParaRPr lang="ru-RU" sz="2000" b="1" dirty="0" smtClean="0">
              <a:solidFill>
                <a:schemeClr val="tx2"/>
              </a:solidFill>
              <a:cs typeface="Montserrat-Medium"/>
            </a:endParaRPr>
          </a:p>
          <a:p>
            <a:pPr algn="ctr"/>
            <a:endParaRPr lang="ru-RU" sz="2000" b="1" dirty="0" smtClean="0">
              <a:solidFill>
                <a:schemeClr val="tx2"/>
              </a:solidFill>
              <a:cs typeface="Montserrat-Medium"/>
            </a:endParaRPr>
          </a:p>
          <a:p>
            <a:pPr marL="342900" indent="-342900" algn="just">
              <a:buClr>
                <a:srgbClr val="C00000"/>
              </a:buClr>
              <a:buSzPct val="150000"/>
              <a:buFont typeface="Wingdings" pitchFamily="2" charset="2" panose="05000000000000000000"/>
              <a:buChar char="ü"/>
            </a:pPr>
            <a:r>
              <a:rPr lang="ru-RU" sz="2000" b="1" dirty="0" smtClean="0">
                <a:solidFill>
                  <a:schemeClr val="tx2"/>
                </a:solidFill>
                <a:cs typeface="Montserrat-Medium"/>
              </a:rPr>
              <a:t>В ОСФР подготовлено письмо о проведении информационно-разъяснительной работы с сельскохозяйственными товаропроизводителями;</a:t>
            </a:r>
          </a:p>
          <a:p>
            <a:pPr marL="342900" indent="-342900" algn="just">
              <a:buClr>
                <a:srgbClr val="C00000"/>
              </a:buClr>
              <a:buSzPct val="150000"/>
              <a:buFont typeface="Wingdings" pitchFamily="2" charset="2" panose="05000000000000000000"/>
              <a:buChar char="ü"/>
            </a:pPr>
            <a:endParaRPr lang="ru-RU" sz="2000" b="1" dirty="0">
              <a:solidFill>
                <a:schemeClr val="tx2"/>
              </a:solidFill>
              <a:cs typeface="Montserrat-Medium"/>
            </a:endParaRPr>
          </a:p>
          <a:p>
            <a:pPr marL="342900" indent="-342900" algn="just">
              <a:buClr>
                <a:srgbClr val="C00000"/>
              </a:buClr>
              <a:buSzPct val="150000"/>
              <a:buFont typeface="Wingdings" pitchFamily="2" charset="2" panose="05000000000000000000"/>
              <a:buChar char="ü"/>
            </a:pPr>
            <a:r>
              <a:rPr lang="ru-RU" sz="2000" b="1" dirty="0">
                <a:solidFill>
                  <a:schemeClr val="accent1">
                    <a:lumMod val="75000"/>
                  </a:schemeClr>
                </a:solidFill>
                <a:cs typeface="Montserrat-Medium"/>
              </a:rPr>
              <a:t>Информацию </a:t>
            </a:r>
            <a:r>
              <a:rPr lang="ru-RU" sz="2000" b="1" dirty="0" smtClean="0">
                <a:solidFill>
                  <a:schemeClr val="accent1">
                    <a:lumMod val="75000"/>
                  </a:schemeClr>
                </a:solidFill>
                <a:cs typeface="Montserrat-Medium"/>
              </a:rPr>
              <a:t>о проделанной </a:t>
            </a:r>
            <a:r>
              <a:rPr lang="ru-RU" sz="2000" b="1" dirty="0">
                <a:solidFill>
                  <a:schemeClr val="accent1">
                    <a:lumMod val="75000"/>
                  </a:schemeClr>
                </a:solidFill>
                <a:cs typeface="Montserrat-Medium"/>
              </a:rPr>
              <a:t>работе необходимо </a:t>
            </a:r>
            <a:r>
              <a:rPr lang="ru-RU" sz="2000" b="1" dirty="0" smtClean="0">
                <a:solidFill>
                  <a:schemeClr val="accent1">
                    <a:lumMod val="75000"/>
                  </a:schemeClr>
                </a:solidFill>
              </a:rPr>
              <a:t>разместить </a:t>
            </a:r>
            <a:r>
              <a:rPr lang="ru-RU" sz="2000" b="1" dirty="0">
                <a:solidFill>
                  <a:schemeClr val="accent1">
                    <a:lumMod val="75000"/>
                  </a:schemeClr>
                </a:solidFill>
              </a:rPr>
              <a:t>на  портале СФР не позднее </a:t>
            </a:r>
            <a:r>
              <a:rPr lang="ru-RU" sz="2000" b="1" dirty="0" smtClean="0">
                <a:solidFill>
                  <a:schemeClr val="accent1">
                    <a:lumMod val="75000"/>
                  </a:schemeClr>
                </a:solidFill>
              </a:rPr>
              <a:t>13.03.2026</a:t>
            </a:r>
            <a:endParaRPr lang="ru-RU" sz="2000" b="1" dirty="0">
              <a:solidFill>
                <a:schemeClr val="tx2"/>
              </a:solidFill>
              <a:cs typeface="Montserrat-Medium"/>
            </a:endParaRPr>
          </a:p>
          <a:p>
            <a:pPr algn="just"/>
            <a:endParaRPr lang="ru-RU" dirty="0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12"/>
          <a:stretch/>
        </p:blipFill>
        <p:spPr>
          <a:xfrm>
            <a:off x="2184400" y="282147"/>
            <a:ext cx="685800" cy="685800"/>
          </a:xfrm>
          <a:prstGeom prst="rect">
            <a:avLst/>
          </a:prstGeom>
        </p:spPr>
      </p:pic>
      <p:sp>
        <p:nvSpPr>
          <p:cNvPr id="18" name="Прямоугольник 17"/>
          <p:cNvSpPr/>
          <p:nvPr/>
        </p:nvSpPr>
        <p:spPr>
          <a:xfrm>
            <a:off x="5354452" y="5181600"/>
            <a:ext cx="6934200" cy="4572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</p:sld>
</file>

<file path=ppt/theme/_rels/theme1.xml.rels><?xml version="1.0" encoding="UTF-8" standalone="yes"?><Relationships xmlns="http://schemas.openxmlformats.org/package/2006/relationships"></Relationships>
</file>

<file path=ppt/theme/_rels/theme2.xml.rels><?xml version="1.0" encoding="UTF-8" standalone="yes"?><Relationships xmlns="http://schemas.openxmlformats.org/package/2006/relationships"></Relationships>
</file>

<file path=ppt/theme/theme1.xml><?xml version="1.0" encoding="utf-8"?>
<a:theme xmlns:a="http://schemas.openxmlformats.org/drawingml/2006/main" xmlns:r="http://schemas.openxmlformats.org/officeDocument/2006/relationships" xmlns:p="http://schemas.openxmlformats.org/presentation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</a:theme>
</file>

<file path=ppt/theme/theme2.xml><?xml version="1.0" encoding="utf-8"?>
<a:theme xmlns:a="http://schemas.openxmlformats.org/drawingml/2006/main" xmlns:r="http://schemas.openxmlformats.org/officeDocument/2006/relationships" xmlns:p="http://schemas.openxmlformats.org/presentation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5144</TotalTime>
  <Pages>0</Pages>
  <Words>356</Words>
  <Characters>0</Characters>
  <CharactersWithSpaces>0</CharactersWithSpaces>
  <Application>Р7-Офис/2025.3.1.923</Application>
  <DocSecurity>0</DocSecurity>
  <PresentationFormat>Произвольный</PresentationFormat>
  <Lines>0</Lines>
  <Paragraphs>47</Paragraphs>
  <Slides>4</Slides>
  <Notes>1</Notes>
  <HiddenSlides>0</HiddenSlides>
  <MMClips>0</MMClips>
  <ScaleCrop>0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Theme 1</vt:lpstr>
      <vt:lpstr>Slide 1</vt:lpstr>
      <vt:lpstr>Slide 2</vt:lpstr>
      <vt:lpstr>Slide 3</vt:lpstr>
      <vt:lpstr>Slide 4</vt:lpstr>
    </vt:vector>
  </TitlesOfParts>
  <Manager/>
  <Company/>
  <LinksUpToDate>0</LinksUpToDate>
  <SharedDoc>0</SharedDoc>
  <HyperlinkBase/>
  <HyperlinksChanged>0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Талипова Надежда Валерьевна</dc:creator>
  <cp:keywords/>
  <dc:description/>
  <dc:identifier/>
  <dc:language/>
  <cp:lastModifiedBy>dobrinina-mcx@oren.lan</cp:lastModifiedBy>
  <cp:revision>208</cp:revision>
  <cp:lastPrinted>2026-02-17T14:32:09Z</cp:lastPrinted>
  <dcterms:created xsi:type="dcterms:W3CDTF">2023-05-03T09:25:15Z</dcterms:created>
  <dcterms:modified xsi:type="dcterms:W3CDTF">2026-02-18T15:28:07Z</dcterms:modified>
  <cp:category/>
  <cp:contentStatus/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2023-05-03T00:00:00Z</vt:filetime>
  </property>
  <property fmtid="{D5CDD505-2E9C-101B-9397-08002B2CF9AE}" pid="3" name="Creator">
    <vt:lpwstr>Adobe InDesign 16.1 (Macintosh)</vt:lpwstr>
  </property>
  <property fmtid="{D5CDD505-2E9C-101B-9397-08002B2CF9AE}" pid="4" name="LastSaved">
    <vt:filetime>2023-05-03T00:00:00Z</vt:filetime>
  </property>
</Properties>
</file>